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0"/>
  </p:notesMasterIdLst>
  <p:sldIdLst>
    <p:sldId id="256" r:id="rId5"/>
    <p:sldId id="258" r:id="rId6"/>
    <p:sldId id="257" r:id="rId7"/>
    <p:sldId id="259" r:id="rId8"/>
    <p:sldId id="260" r:id="rId9"/>
    <p:sldId id="261" r:id="rId10"/>
    <p:sldId id="284" r:id="rId11"/>
    <p:sldId id="292" r:id="rId12"/>
    <p:sldId id="293" r:id="rId13"/>
    <p:sldId id="262" r:id="rId14"/>
    <p:sldId id="267" r:id="rId15"/>
    <p:sldId id="263" r:id="rId16"/>
    <p:sldId id="264" r:id="rId17"/>
    <p:sldId id="265" r:id="rId18"/>
    <p:sldId id="294" r:id="rId19"/>
    <p:sldId id="290" r:id="rId20"/>
    <p:sldId id="295" r:id="rId21"/>
    <p:sldId id="289" r:id="rId22"/>
    <p:sldId id="291" r:id="rId23"/>
    <p:sldId id="296" r:id="rId24"/>
    <p:sldId id="272" r:id="rId25"/>
    <p:sldId id="297" r:id="rId26"/>
    <p:sldId id="298" r:id="rId27"/>
    <p:sldId id="299" r:id="rId28"/>
    <p:sldId id="277"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9A7F5D6-6EBD-CC78-B419-3AF029310078}" name="Guest User" initials="GU" userId="S::urn:spo:tenantanon#fdd70805-52ed-406f-a791-8fe63f6c2078::" providerId="AD"/>
  <p188:author id="{0710B1E3-0150-7673-3936-C69F3E135641}" name="Nicole Koopstra" initials="NK" userId="S::nkoopstra@gfo.ca::a37db97f-7c29-425f-ae8b-a9ede515881a"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C7922C"/>
    <a:srgbClr val="FE008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F129B77-FB68-4950-AFEC-2EA462C334B9}" v="22" dt="2026-01-05T16:25:28.97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864"/>
    <p:restoredTop sz="72680" autoAdjust="0"/>
  </p:normalViewPr>
  <p:slideViewPr>
    <p:cSldViewPr snapToGrid="0">
      <p:cViewPr varScale="1">
        <p:scale>
          <a:sx n="60" d="100"/>
          <a:sy n="60" d="100"/>
        </p:scale>
        <p:origin x="1651" y="43"/>
      </p:cViewPr>
      <p:guideLst/>
    </p:cSldViewPr>
  </p:slideViewPr>
  <p:notesTextViewPr>
    <p:cViewPr>
      <p:scale>
        <a:sx n="1" d="1"/>
        <a:sy n="1" d="1"/>
      </p:scale>
      <p:origin x="0" y="-533"/>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37"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microsoft.com/office/2016/11/relationships/changesInfo" Target="changesInfos/changesInfo1.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rianne Curtis" userId="4d36d49e-32f4-473a-b818-5cd7e50bc434" providerId="ADAL" clId="{F2EE52D6-F823-4D2D-8933-32ED40896E1A}"/>
    <pc:docChg chg="custSel modSld">
      <pc:chgData name="Brianne Curtis" userId="4d36d49e-32f4-473a-b818-5cd7e50bc434" providerId="ADAL" clId="{F2EE52D6-F823-4D2D-8933-32ED40896E1A}" dt="2026-01-05T16:25:28.970" v="819"/>
      <pc:docMkLst>
        <pc:docMk/>
      </pc:docMkLst>
      <pc:sldChg chg="modNotesTx">
        <pc:chgData name="Brianne Curtis" userId="4d36d49e-32f4-473a-b818-5cd7e50bc434" providerId="ADAL" clId="{F2EE52D6-F823-4D2D-8933-32ED40896E1A}" dt="2026-01-05T16:12:58.792" v="3" actId="20577"/>
        <pc:sldMkLst>
          <pc:docMk/>
          <pc:sldMk cId="1003984820" sldId="257"/>
        </pc:sldMkLst>
      </pc:sldChg>
      <pc:sldChg chg="modNotesTx">
        <pc:chgData name="Brianne Curtis" userId="4d36d49e-32f4-473a-b818-5cd7e50bc434" providerId="ADAL" clId="{F2EE52D6-F823-4D2D-8933-32ED40896E1A}" dt="2026-01-05T16:13:03.062" v="4" actId="12"/>
        <pc:sldMkLst>
          <pc:docMk/>
          <pc:sldMk cId="2422505104" sldId="259"/>
        </pc:sldMkLst>
      </pc:sldChg>
      <pc:sldChg chg="modNotesTx">
        <pc:chgData name="Brianne Curtis" userId="4d36d49e-32f4-473a-b818-5cd7e50bc434" providerId="ADAL" clId="{F2EE52D6-F823-4D2D-8933-32ED40896E1A}" dt="2026-01-05T16:13:41.706" v="25" actId="20577"/>
        <pc:sldMkLst>
          <pc:docMk/>
          <pc:sldMk cId="1254657180" sldId="263"/>
        </pc:sldMkLst>
      </pc:sldChg>
      <pc:sldChg chg="modNotesTx">
        <pc:chgData name="Brianne Curtis" userId="4d36d49e-32f4-473a-b818-5cd7e50bc434" providerId="ADAL" clId="{F2EE52D6-F823-4D2D-8933-32ED40896E1A}" dt="2026-01-05T16:13:50.967" v="27" actId="20577"/>
        <pc:sldMkLst>
          <pc:docMk/>
          <pc:sldMk cId="2511603966" sldId="264"/>
        </pc:sldMkLst>
      </pc:sldChg>
      <pc:sldChg chg="modNotesTx">
        <pc:chgData name="Brianne Curtis" userId="4d36d49e-32f4-473a-b818-5cd7e50bc434" providerId="ADAL" clId="{F2EE52D6-F823-4D2D-8933-32ED40896E1A}" dt="2026-01-05T16:14:00.104" v="28" actId="20577"/>
        <pc:sldMkLst>
          <pc:docMk/>
          <pc:sldMk cId="4198592183" sldId="265"/>
        </pc:sldMkLst>
      </pc:sldChg>
      <pc:sldChg chg="addSp modSp mod modNotesTx">
        <pc:chgData name="Brianne Curtis" userId="4d36d49e-32f4-473a-b818-5cd7e50bc434" providerId="ADAL" clId="{F2EE52D6-F823-4D2D-8933-32ED40896E1A}" dt="2026-01-05T16:25:28.970" v="819"/>
        <pc:sldMkLst>
          <pc:docMk/>
          <pc:sldMk cId="2653855589" sldId="277"/>
        </pc:sldMkLst>
        <pc:picChg chg="add mod">
          <ac:chgData name="Brianne Curtis" userId="4d36d49e-32f4-473a-b818-5cd7e50bc434" providerId="ADAL" clId="{F2EE52D6-F823-4D2D-8933-32ED40896E1A}" dt="2026-01-05T16:25:28.970" v="819"/>
          <ac:picMkLst>
            <pc:docMk/>
            <pc:sldMk cId="2653855589" sldId="277"/>
            <ac:picMk id="2" creationId="{33866D50-01BA-EA45-DB2C-28643F7A9100}"/>
          </ac:picMkLst>
        </pc:picChg>
        <pc:picChg chg="add mod">
          <ac:chgData name="Brianne Curtis" userId="4d36d49e-32f4-473a-b818-5cd7e50bc434" providerId="ADAL" clId="{F2EE52D6-F823-4D2D-8933-32ED40896E1A}" dt="2026-01-05T16:25:25.366" v="818"/>
          <ac:picMkLst>
            <pc:docMk/>
            <pc:sldMk cId="2653855589" sldId="277"/>
            <ac:picMk id="4" creationId="{2B0AC453-3AA5-ADB9-C188-E1D81BB0B077}"/>
          </ac:picMkLst>
        </pc:picChg>
      </pc:sldChg>
      <pc:sldChg chg="modNotesTx">
        <pc:chgData name="Brianne Curtis" userId="4d36d49e-32f4-473a-b818-5cd7e50bc434" providerId="ADAL" clId="{F2EE52D6-F823-4D2D-8933-32ED40896E1A}" dt="2026-01-05T16:14:37.673" v="41" actId="20577"/>
        <pc:sldMkLst>
          <pc:docMk/>
          <pc:sldMk cId="253074906" sldId="289"/>
        </pc:sldMkLst>
      </pc:sldChg>
      <pc:sldChg chg="addSp delSp modSp mod modNotesTx">
        <pc:chgData name="Brianne Curtis" userId="4d36d49e-32f4-473a-b818-5cd7e50bc434" providerId="ADAL" clId="{F2EE52D6-F823-4D2D-8933-32ED40896E1A}" dt="2026-01-05T16:21:54.976" v="589" actId="20577"/>
        <pc:sldMkLst>
          <pc:docMk/>
          <pc:sldMk cId="882382515" sldId="291"/>
        </pc:sldMkLst>
        <pc:spChg chg="mod">
          <ac:chgData name="Brianne Curtis" userId="4d36d49e-32f4-473a-b818-5cd7e50bc434" providerId="ADAL" clId="{F2EE52D6-F823-4D2D-8933-32ED40896E1A}" dt="2026-01-05T16:18:10.825" v="57" actId="207"/>
          <ac:spMkLst>
            <pc:docMk/>
            <pc:sldMk cId="882382515" sldId="291"/>
            <ac:spMk id="5" creationId="{9CFB9168-6EDE-73CD-A5B6-F804A1992C63}"/>
          </ac:spMkLst>
        </pc:spChg>
        <pc:picChg chg="add mod">
          <ac:chgData name="Brianne Curtis" userId="4d36d49e-32f4-473a-b818-5cd7e50bc434" providerId="ADAL" clId="{F2EE52D6-F823-4D2D-8933-32ED40896E1A}" dt="2026-01-05T16:20:54.327" v="562" actId="1076"/>
          <ac:picMkLst>
            <pc:docMk/>
            <pc:sldMk cId="882382515" sldId="291"/>
            <ac:picMk id="3" creationId="{EA9D57A8-FBA2-5968-67DC-E63DBED529CC}"/>
          </ac:picMkLst>
        </pc:picChg>
        <pc:picChg chg="add mod ord">
          <ac:chgData name="Brianne Curtis" userId="4d36d49e-32f4-473a-b818-5cd7e50bc434" providerId="ADAL" clId="{F2EE52D6-F823-4D2D-8933-32ED40896E1A}" dt="2026-01-05T16:20:39.567" v="558" actId="1076"/>
          <ac:picMkLst>
            <pc:docMk/>
            <pc:sldMk cId="882382515" sldId="291"/>
            <ac:picMk id="6" creationId="{87EC9139-8BF7-F6F0-D8C9-C0E041564EAA}"/>
          </ac:picMkLst>
        </pc:picChg>
        <pc:picChg chg="add del mod">
          <ac:chgData name="Brianne Curtis" userId="4d36d49e-32f4-473a-b818-5cd7e50bc434" providerId="ADAL" clId="{F2EE52D6-F823-4D2D-8933-32ED40896E1A}" dt="2026-01-05T16:17:25.380" v="53" actId="478"/>
          <ac:picMkLst>
            <pc:docMk/>
            <pc:sldMk cId="882382515" sldId="291"/>
            <ac:picMk id="8" creationId="{225BAEC3-2233-1B55-B7D7-6358542FBB13}"/>
          </ac:picMkLst>
        </pc:picChg>
        <pc:picChg chg="add mod ord modCrop">
          <ac:chgData name="Brianne Curtis" userId="4d36d49e-32f4-473a-b818-5cd7e50bc434" providerId="ADAL" clId="{F2EE52D6-F823-4D2D-8933-32ED40896E1A}" dt="2026-01-05T16:20:47.900" v="560" actId="1076"/>
          <ac:picMkLst>
            <pc:docMk/>
            <pc:sldMk cId="882382515" sldId="291"/>
            <ac:picMk id="10" creationId="{C667A120-495E-0CE5-4B6A-31C18C1EBE4D}"/>
          </ac:picMkLst>
        </pc:picChg>
        <pc:picChg chg="del">
          <ac:chgData name="Brianne Curtis" userId="4d36d49e-32f4-473a-b818-5cd7e50bc434" providerId="ADAL" clId="{F2EE52D6-F823-4D2D-8933-32ED40896E1A}" dt="2026-01-05T16:15:39.180" v="44" actId="478"/>
          <ac:picMkLst>
            <pc:docMk/>
            <pc:sldMk cId="882382515" sldId="291"/>
            <ac:picMk id="12290" creationId="{D779A56D-5B7B-A2BB-9229-0E691877A288}"/>
          </ac:picMkLst>
        </pc:picChg>
        <pc:picChg chg="del mod">
          <ac:chgData name="Brianne Curtis" userId="4d36d49e-32f4-473a-b818-5cd7e50bc434" providerId="ADAL" clId="{F2EE52D6-F823-4D2D-8933-32ED40896E1A}" dt="2026-01-05T16:16:36.146" v="49" actId="478"/>
          <ac:picMkLst>
            <pc:docMk/>
            <pc:sldMk cId="882382515" sldId="291"/>
            <ac:picMk id="12292" creationId="{F2397FAE-3805-88B5-5916-9B62D70BA103}"/>
          </ac:picMkLst>
        </pc:picChg>
        <pc:picChg chg="del mod">
          <ac:chgData name="Brianne Curtis" userId="4d36d49e-32f4-473a-b818-5cd7e50bc434" providerId="ADAL" clId="{F2EE52D6-F823-4D2D-8933-32ED40896E1A}" dt="2026-01-05T16:16:35.337" v="48" actId="478"/>
          <ac:picMkLst>
            <pc:docMk/>
            <pc:sldMk cId="882382515" sldId="291"/>
            <ac:picMk id="12294" creationId="{E4E0921F-A4AF-BCFF-FD2E-C772E7CB438C}"/>
          </ac:picMkLst>
        </pc:picChg>
      </pc:sldChg>
      <pc:sldChg chg="modNotesTx">
        <pc:chgData name="Brianne Curtis" userId="4d36d49e-32f4-473a-b818-5cd7e50bc434" providerId="ADAL" clId="{F2EE52D6-F823-4D2D-8933-32ED40896E1A}" dt="2026-01-05T16:13:20.601" v="5" actId="20577"/>
        <pc:sldMkLst>
          <pc:docMk/>
          <pc:sldMk cId="391719199" sldId="293"/>
        </pc:sldMkLst>
      </pc:sldChg>
      <pc:sldChg chg="modNotesTx">
        <pc:chgData name="Brianne Curtis" userId="4d36d49e-32f4-473a-b818-5cd7e50bc434" providerId="ADAL" clId="{F2EE52D6-F823-4D2D-8933-32ED40896E1A}" dt="2026-01-05T16:22:45.536" v="663" actId="20577"/>
        <pc:sldMkLst>
          <pc:docMk/>
          <pc:sldMk cId="109414732" sldId="297"/>
        </pc:sldMkLst>
      </pc:sldChg>
      <pc:sldChg chg="modSp mod modNotesTx">
        <pc:chgData name="Brianne Curtis" userId="4d36d49e-32f4-473a-b818-5cd7e50bc434" providerId="ADAL" clId="{F2EE52D6-F823-4D2D-8933-32ED40896E1A}" dt="2026-01-05T16:23:22.046" v="676" actId="1076"/>
        <pc:sldMkLst>
          <pc:docMk/>
          <pc:sldMk cId="1320249275" sldId="299"/>
        </pc:sldMkLst>
        <pc:spChg chg="mod">
          <ac:chgData name="Brianne Curtis" userId="4d36d49e-32f4-473a-b818-5cd7e50bc434" providerId="ADAL" clId="{F2EE52D6-F823-4D2D-8933-32ED40896E1A}" dt="2026-01-05T16:23:16.743" v="675" actId="1076"/>
          <ac:spMkLst>
            <pc:docMk/>
            <pc:sldMk cId="1320249275" sldId="299"/>
            <ac:spMk id="12" creationId="{8166BD7D-D05A-F3C1-F129-87598EE884A3}"/>
          </ac:spMkLst>
        </pc:spChg>
        <pc:spChg chg="mod">
          <ac:chgData name="Brianne Curtis" userId="4d36d49e-32f4-473a-b818-5cd7e50bc434" providerId="ADAL" clId="{F2EE52D6-F823-4D2D-8933-32ED40896E1A}" dt="2026-01-05T16:23:22.046" v="676" actId="1076"/>
          <ac:spMkLst>
            <pc:docMk/>
            <pc:sldMk cId="1320249275" sldId="299"/>
            <ac:spMk id="14" creationId="{D42EEC95-A650-70E0-D588-CA439B45D217}"/>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024EC88-1759-4CA1-AB95-103ED8499E2A}" type="datetimeFigureOut">
              <a:t>1/5/2026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B600B0D-3135-40F1-850B-04BBF4FF9402}" type="slidenum">
              <a:t>‹#›</a:t>
            </a:fld>
            <a:endParaRPr lang="en-US"/>
          </a:p>
        </p:txBody>
      </p:sp>
    </p:spTree>
    <p:extLst>
      <p:ext uri="{BB962C8B-B14F-4D97-AF65-F5344CB8AC3E}">
        <p14:creationId xmlns:p14="http://schemas.microsoft.com/office/powerpoint/2010/main" val="6045010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realdirtonfarming.ca/" TargetMode="External"/><Relationship Id="rId2" Type="http://schemas.openxmlformats.org/officeDocument/2006/relationships/slide" Target="../slides/slide11.xml"/><Relationship Id="rId1" Type="http://schemas.openxmlformats.org/officeDocument/2006/relationships/notesMaster" Target="../notesMasters/notesMaster1.xml"/><Relationship Id="rId5" Type="http://schemas.openxmlformats.org/officeDocument/2006/relationships/hyperlink" Target="https://www.ontario.ca/page/water-management-agriculture" TargetMode="External"/><Relationship Id="rId4" Type="http://schemas.openxmlformats.org/officeDocument/2006/relationships/hyperlink" Target="https://gfo.ca/market-development-and-sustainability/sustainability-on-the-farm/"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canadianfoodfocus.org/on-the-farm/water-the-most-precious-on-farm-natural-resource/" TargetMode="External"/><Relationship Id="rId2" Type="http://schemas.openxmlformats.org/officeDocument/2006/relationships/slide" Target="../slides/slide15.xml"/><Relationship Id="rId1" Type="http://schemas.openxmlformats.org/officeDocument/2006/relationships/notesMaster" Target="../notesMasters/notesMaster1.xml"/><Relationship Id="rId4" Type="http://schemas.openxmlformats.org/officeDocument/2006/relationships/hyperlink" Target="https://www.ontario.ca/page/water-management-agriculture" TargetMode="Externa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www.realdirtonfarming.ca/" TargetMode="External"/><Relationship Id="rId2" Type="http://schemas.openxmlformats.org/officeDocument/2006/relationships/slide" Target="../slides/slide21.xml"/><Relationship Id="rId1" Type="http://schemas.openxmlformats.org/officeDocument/2006/relationships/notesMaster" Target="../notesMasters/notesMaster1.xml"/><Relationship Id="rId5" Type="http://schemas.openxmlformats.org/officeDocument/2006/relationships/hyperlink" Target="https://www.ontario.ca/page/water-management-agriculture" TargetMode="External"/><Relationship Id="rId4" Type="http://schemas.openxmlformats.org/officeDocument/2006/relationships/hyperlink" Target="https://gfo.ca/market-development-and-sustainability/sustainability-on-the-farm/" TargetMode="Externa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goodineverygrain.ca/2026/01/06/water-on-farms-a-six-lesson-unit-for-grade-2/"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www.youtube.com/watch?v=vD-ZwMjRDPU"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goodineverygrain.ca/2026/01/06/water-on-farms-a-six-lesson-unit-for-grade-2/"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docs.google.com/presentation/d/1CENtH8FBjZuaDRG00Rwh-2PD8Q-ZbiiVTeRfC3DXBc4/edit?usp=sharing"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youtube.com/watch?v=TD3XSIE4ymo"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goodineverygrain.ca/2020/07/07/ontario-grains-need-a-drink/"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s://ontariograinfarmer.ca/2021/03/01/managing-the-weather/#:~:text=UTILIZING%20DATA,depending%20on%20the%20growth%20stage"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endParaRPr lang="fr-CA" dirty="0"/>
          </a:p>
        </p:txBody>
      </p:sp>
      <p:sp>
        <p:nvSpPr>
          <p:cNvPr id="4" name="Slide Number Placeholder 3"/>
          <p:cNvSpPr>
            <a:spLocks noGrp="1"/>
          </p:cNvSpPr>
          <p:nvPr>
            <p:ph type="sldNum" sz="quarter" idx="5"/>
          </p:nvPr>
        </p:nvSpPr>
        <p:spPr/>
        <p:txBody>
          <a:bodyPr/>
          <a:lstStyle/>
          <a:p>
            <a:fld id="{AB600B0D-3135-40F1-850B-04BBF4FF9402}" type="slidenum">
              <a:rPr lang="en-CA" smtClean="0"/>
              <a:t>1</a:t>
            </a:fld>
            <a:endParaRPr lang="en-CA"/>
          </a:p>
        </p:txBody>
      </p:sp>
    </p:spTree>
    <p:extLst>
      <p:ext uri="{BB962C8B-B14F-4D97-AF65-F5344CB8AC3E}">
        <p14:creationId xmlns:p14="http://schemas.microsoft.com/office/powerpoint/2010/main" val="4026966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dirty="0"/>
          </a:p>
        </p:txBody>
      </p:sp>
      <p:sp>
        <p:nvSpPr>
          <p:cNvPr id="4" name="Slide Number Placeholder 3"/>
          <p:cNvSpPr>
            <a:spLocks noGrp="1"/>
          </p:cNvSpPr>
          <p:nvPr>
            <p:ph type="sldNum" sz="quarter" idx="5"/>
          </p:nvPr>
        </p:nvSpPr>
        <p:spPr/>
        <p:txBody>
          <a:bodyPr/>
          <a:lstStyle/>
          <a:p>
            <a:fld id="{AB600B0D-3135-40F1-850B-04BBF4FF9402}" type="slidenum">
              <a:rPr lang="en-CA" smtClean="0"/>
              <a:t>10</a:t>
            </a:fld>
            <a:endParaRPr lang="en-CA"/>
          </a:p>
        </p:txBody>
      </p:sp>
    </p:spTree>
    <p:extLst>
      <p:ext uri="{BB962C8B-B14F-4D97-AF65-F5344CB8AC3E}">
        <p14:creationId xmlns:p14="http://schemas.microsoft.com/office/powerpoint/2010/main" val="39807148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CA" sz="1200" b="1" i="0" u="none" strike="noStrike" kern="1200" dirty="0">
                <a:solidFill>
                  <a:schemeClr val="tx1"/>
                </a:solidFill>
                <a:effectLst/>
                <a:latin typeface="+mn-lt"/>
                <a:ea typeface="+mn-ea"/>
                <a:cs typeface="+mn-cs"/>
              </a:rPr>
              <a:t>(20-25 minutes)</a:t>
            </a:r>
            <a:endParaRPr lang="en-CA" b="0" dirty="0">
              <a:effectLst/>
            </a:endParaRPr>
          </a:p>
          <a:p>
            <a:pPr rtl="0"/>
            <a:r>
              <a:rPr lang="en-CA" sz="1200" b="1" i="0" u="none" strike="noStrike" kern="1200" dirty="0">
                <a:solidFill>
                  <a:schemeClr val="tx1"/>
                </a:solidFill>
                <a:effectLst/>
                <a:latin typeface="+mn-lt"/>
                <a:ea typeface="+mn-ea"/>
                <a:cs typeface="+mn-cs"/>
              </a:rPr>
              <a:t>Educator Notes:</a:t>
            </a:r>
            <a:endParaRPr lang="en-CA" b="0" dirty="0">
              <a:effectLst/>
            </a:endParaRPr>
          </a:p>
          <a:p>
            <a:pPr rtl="0" fontAlgn="base"/>
            <a:r>
              <a:rPr lang="en-CA" sz="1200" b="1" i="0" u="none" strike="noStrike" kern="1200" dirty="0">
                <a:solidFill>
                  <a:schemeClr val="tx1"/>
                </a:solidFill>
                <a:effectLst/>
                <a:latin typeface="+mn-lt"/>
                <a:ea typeface="+mn-ea"/>
                <a:cs typeface="+mn-cs"/>
              </a:rPr>
              <a:t>Scaffolding:</a:t>
            </a:r>
            <a:r>
              <a:rPr lang="en-CA" sz="1200" b="0" i="0" u="none" strike="noStrike" kern="1200" dirty="0">
                <a:solidFill>
                  <a:schemeClr val="tx1"/>
                </a:solidFill>
                <a:effectLst/>
                <a:latin typeface="+mn-lt"/>
                <a:ea typeface="+mn-ea"/>
                <a:cs typeface="+mn-cs"/>
              </a:rPr>
              <a:t> Provide clear, step-by-step instructions for the experiment by following the slides. Guide students to observe closely and describe what they see.</a:t>
            </a:r>
          </a:p>
          <a:p>
            <a:pPr rtl="0" fontAlgn="base"/>
            <a:r>
              <a:rPr lang="en-CA" sz="1200" b="1" i="0" u="none" strike="noStrike" kern="1200" dirty="0">
                <a:solidFill>
                  <a:schemeClr val="tx1"/>
                </a:solidFill>
                <a:effectLst/>
                <a:latin typeface="+mn-lt"/>
                <a:ea typeface="+mn-ea"/>
                <a:cs typeface="+mn-cs"/>
              </a:rPr>
              <a:t>Safety:</a:t>
            </a:r>
            <a:r>
              <a:rPr lang="en-CA" sz="1200" b="0" i="0" u="none" strike="noStrike" kern="1200" dirty="0">
                <a:solidFill>
                  <a:schemeClr val="tx1"/>
                </a:solidFill>
                <a:effectLst/>
                <a:latin typeface="+mn-lt"/>
                <a:ea typeface="+mn-ea"/>
                <a:cs typeface="+mn-cs"/>
              </a:rPr>
              <a:t> Reiterate strict safety for handling hot water. Ensure students to understand not to touch the hot jar directly.</a:t>
            </a:r>
          </a:p>
          <a:p>
            <a:pPr rtl="0" fontAlgn="base"/>
            <a:r>
              <a:rPr lang="en-CA" sz="1200" b="1" i="0" u="none" strike="noStrike" kern="1200" dirty="0">
                <a:solidFill>
                  <a:schemeClr val="tx1"/>
                </a:solidFill>
                <a:effectLst/>
                <a:latin typeface="+mn-lt"/>
                <a:ea typeface="+mn-ea"/>
                <a:cs typeface="+mn-cs"/>
              </a:rPr>
              <a:t>Farming Connection:</a:t>
            </a:r>
            <a:r>
              <a:rPr lang="en-CA" sz="1200" b="0" i="0" u="none" strike="noStrike" kern="1200" dirty="0">
                <a:solidFill>
                  <a:schemeClr val="tx1"/>
                </a:solidFill>
                <a:effectLst/>
                <a:latin typeface="+mn-lt"/>
                <a:ea typeface="+mn-ea"/>
                <a:cs typeface="+mn-cs"/>
              </a:rPr>
              <a:t> Make the analogy between the jar cloud and real clouds explicit, emphasizing their role in providing water for grain crops.</a:t>
            </a:r>
          </a:p>
          <a:p>
            <a:br>
              <a:rPr lang="en-CA" b="0" dirty="0">
                <a:effectLst/>
              </a:rPr>
            </a:br>
            <a:endParaRPr lang="en-CA" b="0" dirty="0">
              <a:effectLst/>
            </a:endParaRPr>
          </a:p>
          <a:p>
            <a:pPr rtl="0"/>
            <a:r>
              <a:rPr lang="en-CA" sz="1200" b="1" i="0" u="none" strike="noStrike" kern="1200" dirty="0">
                <a:solidFill>
                  <a:schemeClr val="tx1"/>
                </a:solidFill>
                <a:effectLst/>
                <a:latin typeface="+mn-lt"/>
                <a:ea typeface="+mn-ea"/>
                <a:cs typeface="+mn-cs"/>
              </a:rPr>
              <a:t>Trusted Resources for Cloud Formation and Farming:</a:t>
            </a:r>
            <a:endParaRPr lang="en-CA" b="0" dirty="0">
              <a:effectLst/>
            </a:endParaRPr>
          </a:p>
          <a:p>
            <a:pPr rtl="0" fontAlgn="base"/>
            <a:r>
              <a:rPr lang="en-CA" sz="1200" b="1" i="0" u="none" strike="noStrike" kern="1200" dirty="0">
                <a:solidFill>
                  <a:schemeClr val="tx1"/>
                </a:solidFill>
                <a:effectLst/>
                <a:latin typeface="+mn-lt"/>
                <a:ea typeface="+mn-ea"/>
                <a:cs typeface="+mn-cs"/>
              </a:rPr>
              <a:t>Farm &amp; Food Care Ontario - </a:t>
            </a:r>
            <a:r>
              <a:rPr lang="en-CA" sz="1200" b="1" i="1" u="none" strike="noStrike" kern="1200" dirty="0">
                <a:solidFill>
                  <a:schemeClr val="tx1"/>
                </a:solidFill>
                <a:effectLst/>
                <a:latin typeface="+mn-lt"/>
                <a:ea typeface="+mn-ea"/>
                <a:cs typeface="+mn-cs"/>
              </a:rPr>
              <a:t>The Real Dirt on Farming</a:t>
            </a:r>
            <a:r>
              <a:rPr lang="en-CA" sz="1200" b="0" i="0" u="none" strike="noStrike" kern="1200" dirty="0">
                <a:solidFill>
                  <a:schemeClr val="tx1"/>
                </a:solidFill>
                <a:effectLst/>
                <a:latin typeface="+mn-lt"/>
                <a:ea typeface="+mn-ea"/>
                <a:cs typeface="+mn-cs"/>
              </a:rPr>
              <a:t>: Provides general context on Canadian agriculture and the importance of weather. (Source: </a:t>
            </a:r>
            <a:r>
              <a:rPr lang="en-CA" sz="1200" b="0" i="0" u="sng" strike="noStrike" kern="1200" dirty="0">
                <a:solidFill>
                  <a:schemeClr val="tx1"/>
                </a:solidFill>
                <a:effectLst/>
                <a:latin typeface="+mn-lt"/>
                <a:ea typeface="+mn-ea"/>
                <a:cs typeface="+mn-cs"/>
                <a:hlinkClick r:id="rId3"/>
              </a:rPr>
              <a:t>https://www.realdirtonfarming.ca/</a:t>
            </a:r>
            <a:r>
              <a:rPr lang="en-CA" sz="1200" b="0" i="0" u="none" strike="noStrike" kern="1200" dirty="0">
                <a:solidFill>
                  <a:schemeClr val="tx1"/>
                </a:solidFill>
                <a:effectLst/>
                <a:latin typeface="+mn-lt"/>
                <a:ea typeface="+mn-ea"/>
                <a:cs typeface="+mn-cs"/>
              </a:rPr>
              <a:t>)</a:t>
            </a:r>
          </a:p>
          <a:p>
            <a:pPr rtl="0" fontAlgn="base"/>
            <a:r>
              <a:rPr lang="en-CA" sz="1200" b="1" i="0" u="none" strike="noStrike" kern="1200" dirty="0">
                <a:solidFill>
                  <a:schemeClr val="tx1"/>
                </a:solidFill>
                <a:effectLst/>
                <a:latin typeface="+mn-lt"/>
                <a:ea typeface="+mn-ea"/>
                <a:cs typeface="+mn-cs"/>
              </a:rPr>
              <a:t>Grain Farmers of Ontario / Good in Every Grain - "Sustainability on the Farm"</a:t>
            </a:r>
            <a:r>
              <a:rPr lang="en-CA" sz="1200" b="0" i="0" u="none" strike="noStrike" kern="1200" dirty="0">
                <a:solidFill>
                  <a:schemeClr val="tx1"/>
                </a:solidFill>
                <a:effectLst/>
                <a:latin typeface="+mn-lt"/>
                <a:ea typeface="+mn-ea"/>
                <a:cs typeface="+mn-cs"/>
              </a:rPr>
              <a:t>: Discusses rain-fed agriculture, reinforcing the reliance on natural precipitation. (Source: </a:t>
            </a:r>
            <a:r>
              <a:rPr lang="en-CA" sz="1200" b="0" i="0" u="sng" strike="noStrike" kern="1200" dirty="0">
                <a:solidFill>
                  <a:schemeClr val="tx1"/>
                </a:solidFill>
                <a:effectLst/>
                <a:latin typeface="+mn-lt"/>
                <a:ea typeface="+mn-ea"/>
                <a:cs typeface="+mn-cs"/>
                <a:hlinkClick r:id="rId4"/>
              </a:rPr>
              <a:t>https://gfo.ca/market-development-and-sustainability/sustainability-on-the-farm/</a:t>
            </a:r>
            <a:r>
              <a:rPr lang="en-CA" sz="1200" b="0" i="0" u="none" strike="noStrike" kern="1200" dirty="0">
                <a:solidFill>
                  <a:schemeClr val="tx1"/>
                </a:solidFill>
                <a:effectLst/>
                <a:latin typeface="+mn-lt"/>
                <a:ea typeface="+mn-ea"/>
                <a:cs typeface="+mn-cs"/>
              </a:rPr>
              <a:t>)</a:t>
            </a:r>
          </a:p>
          <a:p>
            <a:pPr rtl="0" fontAlgn="base"/>
            <a:r>
              <a:rPr lang="en-CA" sz="1200" b="1" i="0" u="none" strike="noStrike" kern="1200" dirty="0" err="1">
                <a:solidFill>
                  <a:schemeClr val="tx1"/>
                </a:solidFill>
                <a:effectLst/>
                <a:latin typeface="+mn-lt"/>
                <a:ea typeface="+mn-ea"/>
                <a:cs typeface="+mn-cs"/>
              </a:rPr>
              <a:t>Ontario.ca</a:t>
            </a:r>
            <a:r>
              <a:rPr lang="en-CA" sz="1200" b="1" i="0" u="none" strike="noStrike" kern="1200" dirty="0">
                <a:solidFill>
                  <a:schemeClr val="tx1"/>
                </a:solidFill>
                <a:effectLst/>
                <a:latin typeface="+mn-lt"/>
                <a:ea typeface="+mn-ea"/>
                <a:cs typeface="+mn-cs"/>
              </a:rPr>
              <a:t> (Ministry of Agriculture, Food and Agribusiness) - "Water management in agriculture"</a:t>
            </a:r>
            <a:r>
              <a:rPr lang="en-CA" sz="1200" b="0" i="0" u="none" strike="noStrike" kern="1200" dirty="0">
                <a:solidFill>
                  <a:schemeClr val="tx1"/>
                </a:solidFill>
                <a:effectLst/>
                <a:latin typeface="+mn-lt"/>
                <a:ea typeface="+mn-ea"/>
                <a:cs typeface="+mn-cs"/>
              </a:rPr>
              <a:t>: General information on water management practices in Ontario agriculture, which implicitly relies on understanding precipitation sources. (Source: </a:t>
            </a:r>
            <a:r>
              <a:rPr lang="en-CA" sz="1200" b="0" i="0" u="sng" strike="noStrike" kern="1200" dirty="0">
                <a:solidFill>
                  <a:schemeClr val="tx1"/>
                </a:solidFill>
                <a:effectLst/>
                <a:latin typeface="+mn-lt"/>
                <a:ea typeface="+mn-ea"/>
                <a:cs typeface="+mn-cs"/>
                <a:hlinkClick r:id="rId5"/>
              </a:rPr>
              <a:t>https://www.ontario.ca/page/water-management-agriculture</a:t>
            </a:r>
            <a:r>
              <a:rPr lang="en-CA" sz="1200" b="0" i="0" u="none" strike="noStrike" kern="1200" dirty="0">
                <a:solidFill>
                  <a:schemeClr val="tx1"/>
                </a:solidFill>
                <a:effectLst/>
                <a:latin typeface="+mn-lt"/>
                <a:ea typeface="+mn-ea"/>
                <a:cs typeface="+mn-cs"/>
              </a:rPr>
              <a:t>) </a:t>
            </a:r>
          </a:p>
          <a:p>
            <a:pPr rtl="0"/>
            <a:endParaRPr lang="en-CA" sz="1200" b="0" i="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AB600B0D-3135-40F1-850B-04BBF4FF9402}" type="slidenum">
              <a:t>11</a:t>
            </a:fld>
            <a:endParaRPr lang="en-US"/>
          </a:p>
        </p:txBody>
      </p:sp>
    </p:spTree>
    <p:extLst>
      <p:ext uri="{BB962C8B-B14F-4D97-AF65-F5344CB8AC3E}">
        <p14:creationId xmlns:p14="http://schemas.microsoft.com/office/powerpoint/2010/main" val="13762545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CA" sz="1200" b="1" i="0" u="none" strike="noStrike" kern="1200" dirty="0">
                <a:solidFill>
                  <a:schemeClr val="tx1"/>
                </a:solidFill>
                <a:effectLst/>
                <a:latin typeface="+mn-lt"/>
                <a:ea typeface="+mn-ea"/>
                <a:cs typeface="+mn-cs"/>
              </a:rPr>
              <a:t>Educator Notes: </a:t>
            </a:r>
          </a:p>
          <a:p>
            <a:pPr rtl="0"/>
            <a:r>
              <a:rPr lang="en-CA" sz="1200" b="1" i="0" u="none" strike="noStrike" kern="1200" dirty="0">
                <a:solidFill>
                  <a:schemeClr val="tx1"/>
                </a:solidFill>
                <a:effectLst/>
                <a:latin typeface="+mn-lt"/>
                <a:ea typeface="+mn-ea"/>
                <a:cs typeface="+mn-cs"/>
              </a:rPr>
              <a:t>Cloud in a Jar Experiment (Small Groups):</a:t>
            </a:r>
            <a:r>
              <a:rPr lang="en-CA" sz="1200" b="0" i="0" u="none" strike="noStrike" kern="1200" dirty="0">
                <a:solidFill>
                  <a:schemeClr val="tx1"/>
                </a:solidFill>
                <a:effectLst/>
                <a:latin typeface="+mn-lt"/>
                <a:ea typeface="+mn-ea"/>
                <a:cs typeface="+mn-cs"/>
              </a:rPr>
              <a:t> Divide students into small groups. Provide each group with a clear glass jar with a lid, a small plate/foil, and ice cubes.</a:t>
            </a:r>
            <a:endParaRPr lang="en-CA" b="0" dirty="0">
              <a:effectLst/>
            </a:endParaRPr>
          </a:p>
          <a:p>
            <a:pPr rtl="0" fontAlgn="base"/>
            <a:endParaRPr lang="en-CA" sz="1200" b="0" i="0" u="none" strike="noStrike" kern="1200" dirty="0">
              <a:solidFill>
                <a:schemeClr val="tx1"/>
              </a:solidFill>
              <a:effectLst/>
              <a:latin typeface="+mn-lt"/>
              <a:ea typeface="+mn-ea"/>
              <a:cs typeface="+mn-cs"/>
            </a:endParaRPr>
          </a:p>
          <a:p>
            <a:pPr rtl="0" fontAlgn="base"/>
            <a:r>
              <a:rPr lang="en-CA" sz="1200" b="0" i="0" u="none" strike="noStrike" kern="1200" dirty="0">
                <a:solidFill>
                  <a:schemeClr val="tx1"/>
                </a:solidFill>
                <a:effectLst/>
                <a:latin typeface="+mn-lt"/>
                <a:ea typeface="+mn-ea"/>
                <a:cs typeface="+mn-cs"/>
              </a:rPr>
              <a:t>(Adult supervised) Pour about 2 inches of hot water into each group's jar. Have students swirl it around to warm the sides.</a:t>
            </a:r>
          </a:p>
          <a:p>
            <a:br>
              <a:rPr lang="en-CA" b="0" dirty="0">
                <a:effectLst/>
              </a:rPr>
            </a:br>
            <a:br>
              <a:rPr lang="en-CA" b="0" dirty="0">
                <a:effectLst/>
              </a:rPr>
            </a:br>
            <a:br>
              <a:rPr lang="en-CA" b="0" dirty="0">
                <a:effectLst/>
              </a:rPr>
            </a:br>
            <a:endParaRPr lang="en-US" dirty="0"/>
          </a:p>
        </p:txBody>
      </p:sp>
      <p:sp>
        <p:nvSpPr>
          <p:cNvPr id="4" name="Slide Number Placeholder 3"/>
          <p:cNvSpPr>
            <a:spLocks noGrp="1"/>
          </p:cNvSpPr>
          <p:nvPr>
            <p:ph type="sldNum" sz="quarter" idx="5"/>
          </p:nvPr>
        </p:nvSpPr>
        <p:spPr/>
        <p:txBody>
          <a:bodyPr/>
          <a:lstStyle/>
          <a:p>
            <a:fld id="{AB600B0D-3135-40F1-850B-04BBF4FF9402}" type="slidenum">
              <a:t>12</a:t>
            </a:fld>
            <a:endParaRPr lang="en-US"/>
          </a:p>
        </p:txBody>
      </p:sp>
    </p:spTree>
    <p:extLst>
      <p:ext uri="{BB962C8B-B14F-4D97-AF65-F5344CB8AC3E}">
        <p14:creationId xmlns:p14="http://schemas.microsoft.com/office/powerpoint/2010/main" val="12636378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b="1" i="0" u="none" strike="noStrike" kern="1200" dirty="0">
                <a:solidFill>
                  <a:schemeClr val="tx1"/>
                </a:solidFill>
                <a:effectLst/>
                <a:latin typeface="+mn-lt"/>
                <a:ea typeface="+mn-ea"/>
                <a:cs typeface="+mn-cs"/>
              </a:rPr>
              <a:t>Educator Notes: </a:t>
            </a:r>
            <a:endParaRPr lang="en-CA" sz="1200" b="0" i="0" u="none" strike="noStrike" kern="1200" dirty="0">
              <a:solidFill>
                <a:schemeClr val="tx1"/>
              </a:solidFill>
              <a:effectLst/>
              <a:latin typeface="+mn-lt"/>
              <a:ea typeface="+mn-ea"/>
              <a:cs typeface="+mn-cs"/>
            </a:endParaRPr>
          </a:p>
          <a:p>
            <a:pPr rtl="0"/>
            <a:r>
              <a:rPr lang="en-CA" sz="1200" b="0" i="0" u="none" strike="noStrike" kern="1200" dirty="0">
                <a:solidFill>
                  <a:schemeClr val="tx1"/>
                </a:solidFill>
                <a:effectLst/>
                <a:latin typeface="+mn-lt"/>
                <a:ea typeface="+mn-ea"/>
                <a:cs typeface="+mn-cs"/>
              </a:rPr>
              <a:t>Students then place the small plate or foil on top of their jar, and put several ice cubes on the plate.</a:t>
            </a:r>
            <a:endParaRPr lang="en-CA" b="0" dirty="0">
              <a:effectLst/>
            </a:endParaRPr>
          </a:p>
          <a:p>
            <a:pPr rtl="0"/>
            <a:r>
              <a:rPr lang="en-CA" sz="1200" b="1" i="0" u="none" strike="noStrike" kern="1200" dirty="0">
                <a:solidFill>
                  <a:schemeClr val="tx1"/>
                </a:solidFill>
                <a:effectLst/>
                <a:latin typeface="+mn-lt"/>
                <a:ea typeface="+mn-ea"/>
                <a:cs typeface="+mn-cs"/>
              </a:rPr>
              <a:t>Have students observe what happens inside their jar (a "cloud" will form). </a:t>
            </a:r>
            <a:r>
              <a:rPr lang="en-CA" sz="1200" b="0" i="0" u="none" strike="noStrike" kern="1200" dirty="0">
                <a:solidFill>
                  <a:schemeClr val="tx1"/>
                </a:solidFill>
                <a:effectLst/>
                <a:latin typeface="+mn-lt"/>
                <a:ea typeface="+mn-ea"/>
                <a:cs typeface="+mn-cs"/>
              </a:rPr>
              <a:t>They can use a flashlight to see it better (if available).</a:t>
            </a:r>
            <a:endParaRPr lang="en-CA" b="0" dirty="0">
              <a:effectLst/>
            </a:endParaRPr>
          </a:p>
          <a:p>
            <a:pPr rtl="0"/>
            <a:r>
              <a:rPr lang="en-CA" sz="1200" b="1" i="0" u="none" strike="noStrike" kern="1200" dirty="0">
                <a:solidFill>
                  <a:schemeClr val="tx1"/>
                </a:solidFill>
                <a:effectLst/>
                <a:latin typeface="+mn-lt"/>
                <a:ea typeface="+mn-ea"/>
                <a:cs typeface="+mn-cs"/>
              </a:rPr>
              <a:t>Explain:</a:t>
            </a:r>
            <a:r>
              <a:rPr lang="en-CA" sz="1200" b="0" i="0" u="none" strike="noStrike" kern="1200" dirty="0">
                <a:solidFill>
                  <a:schemeClr val="tx1"/>
                </a:solidFill>
                <a:effectLst/>
                <a:latin typeface="+mn-lt"/>
                <a:ea typeface="+mn-ea"/>
                <a:cs typeface="+mn-cs"/>
              </a:rPr>
              <a:t> The hot water creates water vapour (evaporation). The cold plate cools the air inside the jar, causing the water vapour to condense back into tiny water droplets, forming a cloud.</a:t>
            </a:r>
            <a:endParaRPr lang="en-CA" b="0" dirty="0">
              <a:effectLst/>
            </a:endParaRPr>
          </a:p>
          <a:p>
            <a:br>
              <a:rPr lang="en-CA" b="0" dirty="0">
                <a:effectLst/>
              </a:rPr>
            </a:br>
            <a:endParaRPr lang="en-CA" b="0" dirty="0">
              <a:effectLst/>
            </a:endParaRPr>
          </a:p>
          <a:p>
            <a:pPr rtl="0"/>
            <a:r>
              <a:rPr lang="en-CA" sz="1200" b="1" i="0" u="none" strike="noStrike" kern="1200" dirty="0">
                <a:solidFill>
                  <a:schemeClr val="tx1"/>
                </a:solidFill>
                <a:effectLst/>
                <a:latin typeface="+mn-lt"/>
                <a:ea typeface="+mn-ea"/>
                <a:cs typeface="+mn-cs"/>
              </a:rPr>
              <a:t>Discuss Cloud Formation:</a:t>
            </a:r>
            <a:r>
              <a:rPr lang="en-CA" sz="1200" b="0" i="0" u="none" strike="noStrike" kern="1200" dirty="0">
                <a:solidFill>
                  <a:schemeClr val="tx1"/>
                </a:solidFill>
                <a:effectLst/>
                <a:latin typeface="+mn-lt"/>
                <a:ea typeface="+mn-ea"/>
                <a:cs typeface="+mn-cs"/>
              </a:rPr>
              <a:t> Talk about how real clouds form in the sky when warm, moist air rises, cools, and condenses around tiny dust particles.</a:t>
            </a:r>
            <a:endParaRPr lang="en-CA" b="0" dirty="0">
              <a:effectLst/>
            </a:endParaRPr>
          </a:p>
          <a:p>
            <a:br>
              <a:rPr lang="en-CA" b="0" dirty="0">
                <a:effectLst/>
              </a:rPr>
            </a:br>
            <a:br>
              <a:rPr lang="en-CA" b="0" dirty="0">
                <a:effectLst/>
              </a:rPr>
            </a:br>
            <a:endParaRPr lang="en-US" dirty="0"/>
          </a:p>
        </p:txBody>
      </p:sp>
      <p:sp>
        <p:nvSpPr>
          <p:cNvPr id="4" name="Slide Number Placeholder 3"/>
          <p:cNvSpPr>
            <a:spLocks noGrp="1"/>
          </p:cNvSpPr>
          <p:nvPr>
            <p:ph type="sldNum" sz="quarter" idx="5"/>
          </p:nvPr>
        </p:nvSpPr>
        <p:spPr/>
        <p:txBody>
          <a:bodyPr/>
          <a:lstStyle/>
          <a:p>
            <a:fld id="{AB600B0D-3135-40F1-850B-04BBF4FF9402}" type="slidenum">
              <a:t>13</a:t>
            </a:fld>
            <a:endParaRPr lang="en-US"/>
          </a:p>
        </p:txBody>
      </p:sp>
    </p:spTree>
    <p:extLst>
      <p:ext uri="{BB962C8B-B14F-4D97-AF65-F5344CB8AC3E}">
        <p14:creationId xmlns:p14="http://schemas.microsoft.com/office/powerpoint/2010/main" val="7506095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b="1" i="0" u="none" strike="noStrike" kern="1200" dirty="0">
                <a:solidFill>
                  <a:schemeClr val="tx1"/>
                </a:solidFill>
                <a:effectLst/>
                <a:latin typeface="+mn-lt"/>
                <a:ea typeface="+mn-ea"/>
                <a:cs typeface="+mn-cs"/>
              </a:rPr>
              <a:t>Educator Notes: </a:t>
            </a:r>
          </a:p>
          <a:p>
            <a:pPr rtl="0"/>
            <a:endParaRPr lang="en-CA" sz="1200" b="1" i="0" u="none" strike="noStrike" kern="1200" dirty="0">
              <a:solidFill>
                <a:schemeClr val="tx1"/>
              </a:solidFill>
              <a:effectLst/>
              <a:latin typeface="+mn-lt"/>
              <a:ea typeface="+mn-ea"/>
              <a:cs typeface="+mn-cs"/>
            </a:endParaRPr>
          </a:p>
          <a:p>
            <a:pPr rtl="0"/>
            <a:r>
              <a:rPr lang="en-CA" sz="1200" b="1" i="0" u="none" strike="noStrike" kern="1200" dirty="0">
                <a:solidFill>
                  <a:schemeClr val="tx1"/>
                </a:solidFill>
                <a:effectLst/>
                <a:latin typeface="+mn-lt"/>
                <a:ea typeface="+mn-ea"/>
                <a:cs typeface="+mn-cs"/>
              </a:rPr>
              <a:t>Farming Connection:</a:t>
            </a:r>
            <a:r>
              <a:rPr lang="en-CA" sz="1200" b="0" i="0" u="none" strike="noStrike" kern="1200" dirty="0">
                <a:solidFill>
                  <a:schemeClr val="tx1"/>
                </a:solidFill>
                <a:effectLst/>
                <a:latin typeface="+mn-lt"/>
                <a:ea typeface="+mn-ea"/>
                <a:cs typeface="+mn-cs"/>
              </a:rPr>
              <a:t> Just like the cloud in our jar, real clouds form high above grain farms. These clouds are like big water tanks in the sky, holding the water that farmers hope will fall as rain to help their crops grow big and strong!</a:t>
            </a:r>
            <a:endParaRPr lang="en-CA" b="0" dirty="0">
              <a:effectLst/>
            </a:endParaRPr>
          </a:p>
          <a:p>
            <a:br>
              <a:rPr lang="en-CA" b="0" dirty="0">
                <a:effectLst/>
              </a:rPr>
            </a:br>
            <a:br>
              <a:rPr lang="en-CA" b="0" dirty="0">
                <a:effectLst/>
              </a:rPr>
            </a:br>
            <a:endParaRPr lang="en-US" dirty="0"/>
          </a:p>
        </p:txBody>
      </p:sp>
      <p:sp>
        <p:nvSpPr>
          <p:cNvPr id="4" name="Slide Number Placeholder 3"/>
          <p:cNvSpPr>
            <a:spLocks noGrp="1"/>
          </p:cNvSpPr>
          <p:nvPr>
            <p:ph type="sldNum" sz="quarter" idx="5"/>
          </p:nvPr>
        </p:nvSpPr>
        <p:spPr/>
        <p:txBody>
          <a:bodyPr/>
          <a:lstStyle/>
          <a:p>
            <a:fld id="{AB600B0D-3135-40F1-850B-04BBF4FF9402}" type="slidenum">
              <a:t>14</a:t>
            </a:fld>
            <a:endParaRPr lang="en-US"/>
          </a:p>
        </p:txBody>
      </p:sp>
    </p:spTree>
    <p:extLst>
      <p:ext uri="{BB962C8B-B14F-4D97-AF65-F5344CB8AC3E}">
        <p14:creationId xmlns:p14="http://schemas.microsoft.com/office/powerpoint/2010/main" val="37998739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04F367-850A-39EF-87BA-E3D97E5BAD6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5804FA6-D976-107E-34E6-77808BEBA94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EFEDD74-F4C0-34B6-E6CA-596F2D16C2AA}"/>
              </a:ext>
            </a:extLst>
          </p:cNvPr>
          <p:cNvSpPr>
            <a:spLocks noGrp="1"/>
          </p:cNvSpPr>
          <p:nvPr>
            <p:ph type="body" idx="1"/>
          </p:nvPr>
        </p:nvSpPr>
        <p:spPr/>
        <p:txBody>
          <a:bodyPr/>
          <a:lstStyle/>
          <a:p>
            <a:pPr rtl="0"/>
            <a:r>
              <a:rPr lang="en-CA" sz="1200" b="1" i="0" u="none" strike="noStrike" kern="1200" dirty="0">
                <a:solidFill>
                  <a:schemeClr val="tx1"/>
                </a:solidFill>
                <a:effectLst/>
                <a:latin typeface="+mn-lt"/>
                <a:ea typeface="+mn-ea"/>
                <a:cs typeface="+mn-cs"/>
              </a:rPr>
              <a:t>Educator Notes:</a:t>
            </a:r>
            <a:endParaRPr lang="en-CA" b="0" dirty="0">
              <a:effectLst/>
            </a:endParaRPr>
          </a:p>
          <a:p>
            <a:pPr rtl="0"/>
            <a:r>
              <a:rPr lang="en-CA" sz="1200" b="1" i="0" u="none" strike="noStrike" kern="1200" dirty="0">
                <a:solidFill>
                  <a:schemeClr val="tx1"/>
                </a:solidFill>
                <a:effectLst/>
                <a:latin typeface="+mn-lt"/>
                <a:ea typeface="+mn-ea"/>
                <a:cs typeface="+mn-cs"/>
              </a:rPr>
              <a:t>(20-25 minutes)</a:t>
            </a:r>
            <a:endParaRPr lang="en-CA" b="0" dirty="0">
              <a:effectLst/>
            </a:endParaRPr>
          </a:p>
          <a:p>
            <a:pPr rtl="0"/>
            <a:r>
              <a:rPr lang="en-CA" sz="1200" b="1" i="0" u="none" strike="noStrike" kern="1200" dirty="0">
                <a:solidFill>
                  <a:schemeClr val="tx1"/>
                </a:solidFill>
                <a:effectLst/>
                <a:latin typeface="+mn-lt"/>
                <a:ea typeface="+mn-ea"/>
                <a:cs typeface="+mn-cs"/>
              </a:rPr>
              <a:t>Educator Notes:</a:t>
            </a:r>
            <a:endParaRPr lang="en-CA" b="0" dirty="0">
              <a:effectLst/>
            </a:endParaRPr>
          </a:p>
          <a:p>
            <a:pPr rtl="0" fontAlgn="base"/>
            <a:r>
              <a:rPr lang="en-CA" sz="1200" b="1" i="0" u="none" strike="noStrike" kern="1200" dirty="0">
                <a:solidFill>
                  <a:schemeClr val="tx1"/>
                </a:solidFill>
                <a:effectLst/>
                <a:latin typeface="+mn-lt"/>
                <a:ea typeface="+mn-ea"/>
                <a:cs typeface="+mn-cs"/>
              </a:rPr>
              <a:t>Scaffolding:</a:t>
            </a:r>
            <a:r>
              <a:rPr lang="en-CA" sz="1200" b="0" i="0" u="none" strike="noStrike" kern="1200" dirty="0">
                <a:solidFill>
                  <a:schemeClr val="tx1"/>
                </a:solidFill>
                <a:effectLst/>
                <a:latin typeface="+mn-lt"/>
                <a:ea typeface="+mn-ea"/>
                <a:cs typeface="+mn-cs"/>
              </a:rPr>
              <a:t> Ensure all students have a good vantage point to observe the condensation. Encourage them to describe what they see.</a:t>
            </a:r>
          </a:p>
          <a:p>
            <a:pPr rtl="0" fontAlgn="base"/>
            <a:r>
              <a:rPr lang="en-CA" sz="1200" b="1" i="0" u="none" strike="noStrike" kern="1200" dirty="0">
                <a:solidFill>
                  <a:schemeClr val="tx1"/>
                </a:solidFill>
                <a:effectLst/>
                <a:latin typeface="+mn-lt"/>
                <a:ea typeface="+mn-ea"/>
                <a:cs typeface="+mn-cs"/>
              </a:rPr>
              <a:t>Safety:</a:t>
            </a:r>
            <a:r>
              <a:rPr lang="en-CA" sz="1200" b="0" i="0" u="none" strike="noStrike" kern="1200" dirty="0">
                <a:solidFill>
                  <a:schemeClr val="tx1"/>
                </a:solidFill>
                <a:effectLst/>
                <a:latin typeface="+mn-lt"/>
                <a:ea typeface="+mn-ea"/>
                <a:cs typeface="+mn-cs"/>
              </a:rPr>
              <a:t> Emphasize strict safety protocols when using hot water or any optional elements like hairspray/matches.</a:t>
            </a:r>
          </a:p>
          <a:p>
            <a:pPr rtl="0" fontAlgn="base"/>
            <a:r>
              <a:rPr lang="en-CA" sz="1200" b="1" i="0" u="none" strike="noStrike" kern="1200" dirty="0">
                <a:solidFill>
                  <a:schemeClr val="tx1"/>
                </a:solidFill>
                <a:effectLst/>
                <a:latin typeface="+mn-lt"/>
                <a:ea typeface="+mn-ea"/>
                <a:cs typeface="+mn-cs"/>
              </a:rPr>
              <a:t>Farming Connection:</a:t>
            </a:r>
            <a:r>
              <a:rPr lang="en-CA" sz="1200" b="0" i="0" u="none" strike="noStrike" kern="1200" dirty="0">
                <a:solidFill>
                  <a:schemeClr val="tx1"/>
                </a:solidFill>
                <a:effectLst/>
                <a:latin typeface="+mn-lt"/>
                <a:ea typeface="+mn-ea"/>
                <a:cs typeface="+mn-cs"/>
              </a:rPr>
              <a:t> This larger demonstration helps students visualize how clouds form on a grander scale, directly connecting to weather patterns that bring rain to Ontario's vast grain fields. Reinforce that farmers are keen observers of these natural </a:t>
            </a:r>
            <a:r>
              <a:rPr lang="en-CA" sz="1200" b="0" i="0" u="none" strike="noStrike" kern="1200" dirty="0" err="1">
                <a:solidFill>
                  <a:schemeClr val="tx1"/>
                </a:solidFill>
                <a:effectLst/>
                <a:latin typeface="+mn-lt"/>
                <a:ea typeface="+mn-ea"/>
                <a:cs typeface="+mn-cs"/>
              </a:rPr>
              <a:t>processes.</a:t>
            </a:r>
            <a:r>
              <a:rPr lang="en-CA" sz="1200" b="0" i="0" u="sng" strike="noStrike" kern="1200" dirty="0" err="1">
                <a:solidFill>
                  <a:schemeClr val="tx1"/>
                </a:solidFill>
                <a:effectLst/>
                <a:latin typeface="+mn-lt"/>
                <a:ea typeface="+mn-ea"/>
                <a:cs typeface="+mn-cs"/>
                <a:hlinkClick r:id="rId3"/>
              </a:rPr>
              <a:t>anadianfoodfocus.org</a:t>
            </a:r>
            <a:r>
              <a:rPr lang="en-CA" sz="1200" b="0" i="0" u="sng" strike="noStrike" kern="1200" dirty="0">
                <a:solidFill>
                  <a:schemeClr val="tx1"/>
                </a:solidFill>
                <a:effectLst/>
                <a:latin typeface="+mn-lt"/>
                <a:ea typeface="+mn-ea"/>
                <a:cs typeface="+mn-cs"/>
                <a:hlinkClick r:id="rId3"/>
              </a:rPr>
              <a:t>/on-the-farm/water-the-most-precious-on-farm-natural-resource/</a:t>
            </a:r>
            <a:r>
              <a:rPr lang="en-CA" sz="1200" b="0" i="0" u="none" strike="noStrike" kern="1200" dirty="0">
                <a:solidFill>
                  <a:schemeClr val="tx1"/>
                </a:solidFill>
                <a:effectLst/>
                <a:latin typeface="+mn-lt"/>
                <a:ea typeface="+mn-ea"/>
                <a:cs typeface="+mn-cs"/>
              </a:rPr>
              <a:t>)</a:t>
            </a:r>
          </a:p>
          <a:p>
            <a:pPr rtl="0" fontAlgn="base"/>
            <a:r>
              <a:rPr lang="en-CA" sz="1200" b="1" i="0" u="none" strike="noStrike" kern="1200" dirty="0" err="1">
                <a:solidFill>
                  <a:schemeClr val="tx1"/>
                </a:solidFill>
                <a:effectLst/>
                <a:latin typeface="+mn-lt"/>
                <a:ea typeface="+mn-ea"/>
                <a:cs typeface="+mn-cs"/>
              </a:rPr>
              <a:t>Ontario.ca</a:t>
            </a:r>
            <a:r>
              <a:rPr lang="en-CA" sz="1200" b="1" i="0" u="none" strike="noStrike" kern="1200" dirty="0">
                <a:solidFill>
                  <a:schemeClr val="tx1"/>
                </a:solidFill>
                <a:effectLst/>
                <a:latin typeface="+mn-lt"/>
                <a:ea typeface="+mn-ea"/>
                <a:cs typeface="+mn-cs"/>
              </a:rPr>
              <a:t> (Ministry of Agriculture, Food and Agribusiness) - "Water management in agriculture"</a:t>
            </a:r>
            <a:r>
              <a:rPr lang="en-CA" sz="1200" b="0" i="0" u="none" strike="noStrike" kern="1200" dirty="0">
                <a:solidFill>
                  <a:schemeClr val="tx1"/>
                </a:solidFill>
                <a:effectLst/>
                <a:latin typeface="+mn-lt"/>
                <a:ea typeface="+mn-ea"/>
                <a:cs typeface="+mn-cs"/>
              </a:rPr>
              <a:t>: General information on water management practices in Ontario agriculture. (Source: </a:t>
            </a:r>
            <a:r>
              <a:rPr lang="en-CA" sz="1200" b="0" i="0" u="sng" strike="noStrike" kern="1200" dirty="0">
                <a:solidFill>
                  <a:schemeClr val="tx1"/>
                </a:solidFill>
                <a:effectLst/>
                <a:latin typeface="+mn-lt"/>
                <a:ea typeface="+mn-ea"/>
                <a:cs typeface="+mn-cs"/>
                <a:hlinkClick r:id="rId4"/>
              </a:rPr>
              <a:t>https://www.ontario.ca/page/water-management-agriculture</a:t>
            </a:r>
            <a:r>
              <a:rPr lang="en-CA" sz="1200" b="0" i="0" u="none" strike="noStrike" kern="1200" dirty="0">
                <a:solidFill>
                  <a:schemeClr val="tx1"/>
                </a:solidFill>
                <a:effectLst/>
                <a:latin typeface="+mn-lt"/>
                <a:ea typeface="+mn-ea"/>
                <a:cs typeface="+mn-cs"/>
              </a:rPr>
              <a:t>)</a:t>
            </a:r>
          </a:p>
          <a:p>
            <a:br>
              <a:rPr lang="en-CA" b="0" dirty="0">
                <a:effectLst/>
              </a:rPr>
            </a:br>
            <a:endParaRPr lang="en-CA" sz="1200" b="0" i="0" u="none" strike="noStrike" kern="1200" dirty="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C22512C5-C9EC-28E1-559A-9F498278C92F}"/>
              </a:ext>
            </a:extLst>
          </p:cNvPr>
          <p:cNvSpPr>
            <a:spLocks noGrp="1"/>
          </p:cNvSpPr>
          <p:nvPr>
            <p:ph type="sldNum" sz="quarter" idx="5"/>
          </p:nvPr>
        </p:nvSpPr>
        <p:spPr/>
        <p:txBody>
          <a:bodyPr/>
          <a:lstStyle/>
          <a:p>
            <a:fld id="{AB600B0D-3135-40F1-850B-04BBF4FF9402}" type="slidenum">
              <a:t>15</a:t>
            </a:fld>
            <a:endParaRPr lang="en-US"/>
          </a:p>
        </p:txBody>
      </p:sp>
    </p:spTree>
    <p:extLst>
      <p:ext uri="{BB962C8B-B14F-4D97-AF65-F5344CB8AC3E}">
        <p14:creationId xmlns:p14="http://schemas.microsoft.com/office/powerpoint/2010/main" val="42317818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DF43CC-FE89-1483-3C4C-0C4D3C5A63D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A3A5CD3-D122-ADA6-1967-67A633746D8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181DD39-AEC6-036D-2D5F-B751DF16049B}"/>
              </a:ext>
            </a:extLst>
          </p:cNvPr>
          <p:cNvSpPr>
            <a:spLocks noGrp="1"/>
          </p:cNvSpPr>
          <p:nvPr>
            <p:ph type="body" idx="1"/>
          </p:nvPr>
        </p:nvSpPr>
        <p:spPr/>
        <p:txBody>
          <a:bodyPr/>
          <a:lstStyle/>
          <a:p>
            <a:pPr rtl="0"/>
            <a:r>
              <a:rPr lang="en-CA" sz="1200" b="1" i="0" u="none" strike="noStrike" kern="1200" dirty="0">
                <a:solidFill>
                  <a:schemeClr val="tx1"/>
                </a:solidFill>
                <a:effectLst/>
                <a:latin typeface="+mn-lt"/>
                <a:ea typeface="+mn-ea"/>
                <a:cs typeface="+mn-cs"/>
              </a:rPr>
              <a:t>Educator Notes:</a:t>
            </a:r>
            <a:endParaRPr lang="en-CA" b="0" dirty="0">
              <a:effectLst/>
            </a:endParaRPr>
          </a:p>
          <a:p>
            <a:br>
              <a:rPr lang="en-CA" b="0" dirty="0">
                <a:effectLst/>
              </a:rPr>
            </a:br>
            <a:endParaRPr lang="en-CA" b="0" dirty="0">
              <a:effectLst/>
            </a:endParaRPr>
          </a:p>
          <a:p>
            <a:pPr rtl="0"/>
            <a:r>
              <a:rPr lang="en-CA" sz="1200" b="0" i="0" u="none" strike="noStrike" kern="1200" dirty="0">
                <a:solidFill>
                  <a:schemeClr val="tx1"/>
                </a:solidFill>
                <a:effectLst/>
                <a:latin typeface="+mn-lt"/>
                <a:ea typeface="+mn-ea"/>
                <a:cs typeface="+mn-cs"/>
              </a:rPr>
              <a:t>(Adult supervised) Pour about 2-3 inches of hot water into the bin.</a:t>
            </a:r>
            <a:endParaRPr lang="en-CA" b="0" dirty="0">
              <a:effectLst/>
            </a:endParaRPr>
          </a:p>
          <a:p>
            <a:pPr rtl="0"/>
            <a:endParaRPr lang="en-US" dirty="0"/>
          </a:p>
        </p:txBody>
      </p:sp>
      <p:sp>
        <p:nvSpPr>
          <p:cNvPr id="4" name="Slide Number Placeholder 3">
            <a:extLst>
              <a:ext uri="{FF2B5EF4-FFF2-40B4-BE49-F238E27FC236}">
                <a16:creationId xmlns:a16="http://schemas.microsoft.com/office/drawing/2014/main" id="{D9FC3702-897B-0019-CBCB-9A9AB80B490B}"/>
              </a:ext>
            </a:extLst>
          </p:cNvPr>
          <p:cNvSpPr>
            <a:spLocks noGrp="1"/>
          </p:cNvSpPr>
          <p:nvPr>
            <p:ph type="sldNum" sz="quarter" idx="5"/>
          </p:nvPr>
        </p:nvSpPr>
        <p:spPr/>
        <p:txBody>
          <a:bodyPr/>
          <a:lstStyle/>
          <a:p>
            <a:fld id="{AB600B0D-3135-40F1-850B-04BBF4FF9402}" type="slidenum">
              <a:t>16</a:t>
            </a:fld>
            <a:endParaRPr lang="en-US"/>
          </a:p>
        </p:txBody>
      </p:sp>
    </p:spTree>
    <p:extLst>
      <p:ext uri="{BB962C8B-B14F-4D97-AF65-F5344CB8AC3E}">
        <p14:creationId xmlns:p14="http://schemas.microsoft.com/office/powerpoint/2010/main" val="25058220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53BB56-CDD2-42CF-7E1D-ED800C37270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CF0587C-E693-F027-A136-5C8661DD7B3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F8F345E-C1E8-7043-1DDD-C8757D3D5DDF}"/>
              </a:ext>
            </a:extLst>
          </p:cNvPr>
          <p:cNvSpPr>
            <a:spLocks noGrp="1"/>
          </p:cNvSpPr>
          <p:nvPr>
            <p:ph type="body" idx="1"/>
          </p:nvPr>
        </p:nvSpPr>
        <p:spPr/>
        <p:txBody>
          <a:bodyPr/>
          <a:lstStyle/>
          <a:p>
            <a:pPr rtl="0"/>
            <a:r>
              <a:rPr lang="en-CA" sz="1200" b="1" i="0" u="none" strike="noStrike" kern="1200" dirty="0">
                <a:solidFill>
                  <a:schemeClr val="tx1"/>
                </a:solidFill>
                <a:effectLst/>
                <a:latin typeface="+mn-lt"/>
                <a:ea typeface="+mn-ea"/>
                <a:cs typeface="+mn-cs"/>
              </a:rPr>
              <a:t>Educator Notes:</a:t>
            </a:r>
            <a:endParaRPr lang="en-CA" b="0" dirty="0">
              <a:effectLst/>
            </a:endParaRPr>
          </a:p>
          <a:p>
            <a:br>
              <a:rPr lang="en-CA" b="0" dirty="0">
                <a:effectLst/>
              </a:rPr>
            </a:br>
            <a:endParaRPr lang="en-CA" b="0" dirty="0">
              <a:effectLst/>
            </a:endParaRPr>
          </a:p>
          <a:p>
            <a:pPr rtl="0"/>
            <a:r>
              <a:rPr lang="en-CA" sz="1200" b="0" i="0" u="none" strike="noStrike" kern="1200" dirty="0">
                <a:solidFill>
                  <a:schemeClr val="tx1"/>
                </a:solidFill>
                <a:effectLst/>
                <a:latin typeface="+mn-lt"/>
                <a:ea typeface="+mn-ea"/>
                <a:cs typeface="+mn-cs"/>
              </a:rPr>
              <a:t>(Adult supervised) Pour about 2-3 inches of hot water into the bin.</a:t>
            </a:r>
            <a:endParaRPr lang="en-CA" b="0" dirty="0">
              <a:effectLst/>
            </a:endParaRPr>
          </a:p>
          <a:p>
            <a:br>
              <a:rPr lang="en-CA" b="0" dirty="0">
                <a:effectLst/>
              </a:rPr>
            </a:br>
            <a:br>
              <a:rPr lang="en-CA" b="0" dirty="0">
                <a:effectLst/>
              </a:rPr>
            </a:br>
            <a:endParaRPr lang="en-US" dirty="0"/>
          </a:p>
        </p:txBody>
      </p:sp>
      <p:sp>
        <p:nvSpPr>
          <p:cNvPr id="4" name="Slide Number Placeholder 3">
            <a:extLst>
              <a:ext uri="{FF2B5EF4-FFF2-40B4-BE49-F238E27FC236}">
                <a16:creationId xmlns:a16="http://schemas.microsoft.com/office/drawing/2014/main" id="{B4BDCEF1-3EB0-0CA4-6CED-E0C0BB91B85A}"/>
              </a:ext>
            </a:extLst>
          </p:cNvPr>
          <p:cNvSpPr>
            <a:spLocks noGrp="1"/>
          </p:cNvSpPr>
          <p:nvPr>
            <p:ph type="sldNum" sz="quarter" idx="5"/>
          </p:nvPr>
        </p:nvSpPr>
        <p:spPr/>
        <p:txBody>
          <a:bodyPr/>
          <a:lstStyle/>
          <a:p>
            <a:fld id="{AB600B0D-3135-40F1-850B-04BBF4FF9402}" type="slidenum">
              <a:t>17</a:t>
            </a:fld>
            <a:endParaRPr lang="en-US"/>
          </a:p>
        </p:txBody>
      </p:sp>
    </p:spTree>
    <p:extLst>
      <p:ext uri="{BB962C8B-B14F-4D97-AF65-F5344CB8AC3E}">
        <p14:creationId xmlns:p14="http://schemas.microsoft.com/office/powerpoint/2010/main" val="39577625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213C9C-4D8E-E1AA-7169-91058E867F3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63F7124-974F-A442-815B-79944C57721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ED7F2BB-7BB9-B574-EAE5-105963C88F03}"/>
              </a:ext>
            </a:extLst>
          </p:cNvPr>
          <p:cNvSpPr>
            <a:spLocks noGrp="1"/>
          </p:cNvSpPr>
          <p:nvPr>
            <p:ph type="body" idx="1"/>
          </p:nvPr>
        </p:nvSpPr>
        <p:spPr/>
        <p:txBody>
          <a:bodyPr/>
          <a:lstStyle/>
          <a:p>
            <a:pPr rtl="0"/>
            <a:r>
              <a:rPr lang="en-CA" sz="1200" b="1" i="0" u="none" strike="noStrike" kern="1200" dirty="0">
                <a:solidFill>
                  <a:schemeClr val="tx1"/>
                </a:solidFill>
                <a:effectLst/>
                <a:latin typeface="+mn-lt"/>
                <a:ea typeface="+mn-ea"/>
                <a:cs typeface="+mn-cs"/>
              </a:rPr>
              <a:t>Educator Notes:</a:t>
            </a:r>
            <a:endParaRPr lang="en-CA" b="0" dirty="0">
              <a:effectLst/>
            </a:endParaRPr>
          </a:p>
          <a:p>
            <a:pPr marL="171450" indent="-171450" rtl="0" fontAlgn="base">
              <a:buFont typeface="Arial" panose="020B0604020202020204" pitchFamily="34" charset="0"/>
              <a:buChar char="•"/>
            </a:pPr>
            <a:endParaRPr lang="en-CA" sz="1200" b="0" i="0" u="none" strike="noStrike" kern="1200" dirty="0">
              <a:solidFill>
                <a:schemeClr val="tx1"/>
              </a:solidFill>
              <a:effectLst/>
              <a:latin typeface="+mn-lt"/>
              <a:ea typeface="+mn-ea"/>
              <a:cs typeface="+mn-cs"/>
            </a:endParaRPr>
          </a:p>
          <a:p>
            <a:pPr marL="171450" indent="-171450" rtl="0" fontAlgn="base">
              <a:buFont typeface="Arial" panose="020B0604020202020204" pitchFamily="34" charset="0"/>
              <a:buChar char="•"/>
            </a:pPr>
            <a:r>
              <a:rPr lang="en-CA" sz="1200" b="0" i="0" u="none" strike="noStrike" kern="1200" dirty="0">
                <a:solidFill>
                  <a:schemeClr val="tx1"/>
                </a:solidFill>
                <a:effectLst/>
                <a:latin typeface="+mn-lt"/>
                <a:ea typeface="+mn-ea"/>
                <a:cs typeface="+mn-cs"/>
              </a:rPr>
              <a:t>Have students help place a large ice pack or a bag of ice on the lid, and then quickly place the lid on the bin.</a:t>
            </a:r>
          </a:p>
          <a:p>
            <a:pPr marL="171450" indent="-171450" rtl="0" fontAlgn="base">
              <a:buFont typeface="Arial" panose="020B0604020202020204" pitchFamily="34" charset="0"/>
              <a:buChar char="•"/>
            </a:pPr>
            <a:r>
              <a:rPr lang="en-CA" sz="1200" b="0" i="0" u="none" strike="noStrike" kern="1200" dirty="0">
                <a:solidFill>
                  <a:schemeClr val="tx1"/>
                </a:solidFill>
                <a:effectLst/>
                <a:latin typeface="+mn-lt"/>
                <a:ea typeface="+mn-ea"/>
                <a:cs typeface="+mn-cs"/>
              </a:rPr>
              <a:t>Students can gather around to observe the condensation forming on the inside of the lid and sides of the bin.</a:t>
            </a:r>
          </a:p>
          <a:p>
            <a:br>
              <a:rPr lang="en-CA" b="0" dirty="0">
                <a:effectLst/>
              </a:rPr>
            </a:br>
            <a:endParaRPr lang="en-CA" b="0" dirty="0">
              <a:effectLst/>
            </a:endParaRPr>
          </a:p>
          <a:p>
            <a:pPr rtl="0"/>
            <a:r>
              <a:rPr lang="en-CA" sz="1200" b="0" i="0" u="none" strike="noStrike" kern="1200" dirty="0">
                <a:solidFill>
                  <a:schemeClr val="tx1"/>
                </a:solidFill>
                <a:effectLst/>
                <a:latin typeface="+mn-lt"/>
                <a:ea typeface="+mn-ea"/>
                <a:cs typeface="+mn-cs"/>
              </a:rPr>
              <a:t>*Note: Images created using Canva AI Image Generator - 2nd image with cloud is for demonstration; actual results may vary.</a:t>
            </a:r>
            <a:endParaRPr lang="en-CA" b="0" dirty="0">
              <a:effectLst/>
            </a:endParaRPr>
          </a:p>
          <a:p>
            <a:br>
              <a:rPr lang="en-CA" dirty="0"/>
            </a:br>
            <a:endParaRPr lang="en-US" dirty="0"/>
          </a:p>
        </p:txBody>
      </p:sp>
      <p:sp>
        <p:nvSpPr>
          <p:cNvPr id="4" name="Slide Number Placeholder 3">
            <a:extLst>
              <a:ext uri="{FF2B5EF4-FFF2-40B4-BE49-F238E27FC236}">
                <a16:creationId xmlns:a16="http://schemas.microsoft.com/office/drawing/2014/main" id="{191E786D-F479-2D23-5BD0-4223D67B84B8}"/>
              </a:ext>
            </a:extLst>
          </p:cNvPr>
          <p:cNvSpPr>
            <a:spLocks noGrp="1"/>
          </p:cNvSpPr>
          <p:nvPr>
            <p:ph type="sldNum" sz="quarter" idx="5"/>
          </p:nvPr>
        </p:nvSpPr>
        <p:spPr/>
        <p:txBody>
          <a:bodyPr/>
          <a:lstStyle/>
          <a:p>
            <a:fld id="{AB600B0D-3135-40F1-850B-04BBF4FF9402}" type="slidenum">
              <a:t>18</a:t>
            </a:fld>
            <a:endParaRPr lang="en-US"/>
          </a:p>
        </p:txBody>
      </p:sp>
    </p:spTree>
    <p:extLst>
      <p:ext uri="{BB962C8B-B14F-4D97-AF65-F5344CB8AC3E}">
        <p14:creationId xmlns:p14="http://schemas.microsoft.com/office/powerpoint/2010/main" val="20043849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7AAE5C-CBA4-555D-EA14-012D16992D6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B8B6622-68A2-79F5-28AA-BE3FF2943F1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F3485F8-5BCA-E368-465B-AC339A78EF8C}"/>
              </a:ext>
            </a:extLst>
          </p:cNvPr>
          <p:cNvSpPr>
            <a:spLocks noGrp="1"/>
          </p:cNvSpPr>
          <p:nvPr>
            <p:ph type="body" idx="1"/>
          </p:nvPr>
        </p:nvSpPr>
        <p:spPr/>
        <p:txBody>
          <a:bodyPr/>
          <a:lstStyle/>
          <a:p>
            <a:pPr rtl="0"/>
            <a:r>
              <a:rPr lang="en-US" b="1" dirty="0"/>
              <a:t>Educator Notes: </a:t>
            </a:r>
          </a:p>
          <a:p>
            <a:pPr rtl="0"/>
            <a:endParaRPr lang="en-US" dirty="0"/>
          </a:p>
          <a:p>
            <a:pPr rtl="0"/>
            <a:r>
              <a:rPr lang="en-US" dirty="0"/>
              <a:t>These are optional steps to show how the cloud could get even bigger. </a:t>
            </a:r>
          </a:p>
          <a:p>
            <a:pPr rtl="0"/>
            <a:endParaRPr lang="en-US" dirty="0"/>
          </a:p>
          <a:p>
            <a:pPr rtl="0"/>
            <a:r>
              <a:rPr lang="en-US" dirty="0"/>
              <a:t>Optional #1: </a:t>
            </a:r>
            <a:r>
              <a:rPr lang="en-US" b="1" dirty="0"/>
              <a:t>Adult only</a:t>
            </a:r>
            <a:r>
              <a:rPr lang="en-US" dirty="0"/>
              <a:t>: </a:t>
            </a:r>
            <a:r>
              <a:rPr lang="en-US" sz="1200" b="0" i="0" u="none" strike="noStrike" kern="1200" dirty="0">
                <a:solidFill>
                  <a:schemeClr val="tx1"/>
                </a:solidFill>
                <a:effectLst/>
                <a:latin typeface="+mn-lt"/>
                <a:ea typeface="+mn-ea"/>
                <a:cs typeface="+mn-cs"/>
              </a:rPr>
              <a:t>Introduce a smoldering match (adult supervised, quickly extinguish) and replace the lid . </a:t>
            </a:r>
            <a:endParaRPr lang="en-US" dirty="0"/>
          </a:p>
          <a:p>
            <a:pPr rtl="0"/>
            <a:r>
              <a:rPr lang="en-US" dirty="0"/>
              <a:t>Optional #2: A student could lift the lid, spray a tiny puff of hairspray, and quickly put the lid back on. </a:t>
            </a:r>
          </a:p>
          <a:p>
            <a:pPr rtl="0"/>
            <a:br>
              <a:rPr lang="en-US" dirty="0"/>
            </a:br>
            <a:r>
              <a:rPr lang="en-US" dirty="0"/>
              <a:t>Both options </a:t>
            </a:r>
            <a:r>
              <a:rPr lang="en-US" sz="1200" b="0" i="0" u="none" strike="noStrike" kern="1200" dirty="0">
                <a:solidFill>
                  <a:schemeClr val="tx1"/>
                </a:solidFill>
                <a:effectLst/>
                <a:latin typeface="+mn-lt"/>
                <a:ea typeface="+mn-ea"/>
                <a:cs typeface="+mn-cs"/>
              </a:rPr>
              <a:t>provide condensation nuclei, often making the cloud more visible. </a:t>
            </a:r>
            <a:r>
              <a:rPr lang="en-US" dirty="0"/>
              <a:t>Ask students, did either of these make the cloud bigger? Talk about how real clouds use tiny bits of dust in the air to help them form. </a:t>
            </a:r>
          </a:p>
        </p:txBody>
      </p:sp>
      <p:sp>
        <p:nvSpPr>
          <p:cNvPr id="4" name="Slide Number Placeholder 3">
            <a:extLst>
              <a:ext uri="{FF2B5EF4-FFF2-40B4-BE49-F238E27FC236}">
                <a16:creationId xmlns:a16="http://schemas.microsoft.com/office/drawing/2014/main" id="{D67DE3FA-9828-DC48-62FC-CF1FB6238409}"/>
              </a:ext>
            </a:extLst>
          </p:cNvPr>
          <p:cNvSpPr>
            <a:spLocks noGrp="1"/>
          </p:cNvSpPr>
          <p:nvPr>
            <p:ph type="sldNum" sz="quarter" idx="5"/>
          </p:nvPr>
        </p:nvSpPr>
        <p:spPr/>
        <p:txBody>
          <a:bodyPr/>
          <a:lstStyle/>
          <a:p>
            <a:fld id="{AB600B0D-3135-40F1-850B-04BBF4FF9402}" type="slidenum">
              <a:t>19</a:t>
            </a:fld>
            <a:endParaRPr lang="en-US"/>
          </a:p>
        </p:txBody>
      </p:sp>
    </p:spTree>
    <p:extLst>
      <p:ext uri="{BB962C8B-B14F-4D97-AF65-F5344CB8AC3E}">
        <p14:creationId xmlns:p14="http://schemas.microsoft.com/office/powerpoint/2010/main" val="20032898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CA" sz="1200" b="1" i="0" u="none" strike="noStrike" kern="1200" dirty="0">
                <a:solidFill>
                  <a:schemeClr val="tx1"/>
                </a:solidFill>
                <a:effectLst/>
                <a:latin typeface="+mn-lt"/>
                <a:ea typeface="+mn-ea"/>
                <a:cs typeface="+mn-cs"/>
              </a:rPr>
              <a:t>Educator Notes:</a:t>
            </a:r>
            <a:endParaRPr lang="en-CA" b="0" dirty="0">
              <a:effectLst/>
            </a:endParaRPr>
          </a:p>
          <a:p>
            <a:pPr rtl="0" fontAlgn="base"/>
            <a:r>
              <a:rPr lang="en-CA" sz="1200" b="0" i="0" u="none" strike="noStrike" kern="1200" dirty="0">
                <a:solidFill>
                  <a:schemeClr val="tx1"/>
                </a:solidFill>
                <a:effectLst/>
                <a:latin typeface="+mn-lt"/>
                <a:ea typeface="+mn-ea"/>
                <a:cs typeface="+mn-cs"/>
              </a:rPr>
              <a:t>This is the third lesson in the unit, building on the understanding of water's states and evaporation.</a:t>
            </a:r>
          </a:p>
          <a:p>
            <a:pPr rtl="0" fontAlgn="base"/>
            <a:r>
              <a:rPr lang="en-CA" sz="1200" b="0" i="0" u="none" strike="noStrike" kern="1200" dirty="0">
                <a:solidFill>
                  <a:schemeClr val="tx1"/>
                </a:solidFill>
                <a:effectLst/>
                <a:latin typeface="+mn-lt"/>
                <a:ea typeface="+mn-ea"/>
                <a:cs typeface="+mn-cs"/>
              </a:rPr>
              <a:t>The focus is on condensation and how clouds form, directly linking to the source of precipitation for grain farms.</a:t>
            </a:r>
          </a:p>
          <a:p>
            <a:pPr rtl="0"/>
            <a:endParaRPr lang="fr-CA" dirty="0"/>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AB600B0D-3135-40F1-850B-04BBF4FF9402}" type="slidenum">
              <a:t>2</a:t>
            </a:fld>
            <a:endParaRPr lang="en-US"/>
          </a:p>
        </p:txBody>
      </p:sp>
    </p:spTree>
    <p:extLst>
      <p:ext uri="{BB962C8B-B14F-4D97-AF65-F5344CB8AC3E}">
        <p14:creationId xmlns:p14="http://schemas.microsoft.com/office/powerpoint/2010/main" val="12970161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1B50C0-9136-DC0D-793F-62F7BABE064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D7965D7-F7FC-97EF-F224-884C995FF2C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DBB067D-869F-2465-E715-6DDE42EED582}"/>
              </a:ext>
            </a:extLst>
          </p:cNvPr>
          <p:cNvSpPr>
            <a:spLocks noGrp="1"/>
          </p:cNvSpPr>
          <p:nvPr>
            <p:ph type="body" idx="1"/>
          </p:nvPr>
        </p:nvSpPr>
        <p:spPr/>
        <p:txBody>
          <a:bodyPr/>
          <a:lstStyle/>
          <a:p>
            <a:pPr rtl="0"/>
            <a:r>
              <a:rPr lang="en-CA" sz="1200" b="0" i="0" u="none" strike="noStrike" kern="1200" dirty="0">
                <a:solidFill>
                  <a:schemeClr val="tx1"/>
                </a:solidFill>
                <a:effectLst/>
                <a:latin typeface="+mn-lt"/>
                <a:ea typeface="+mn-ea"/>
                <a:cs typeface="+mn-cs"/>
              </a:rPr>
              <a:t>This connection can be done after completing Action Option 1 or Option 2</a:t>
            </a:r>
            <a:endParaRPr lang="en-CA" b="0" dirty="0">
              <a:effectLst/>
            </a:endParaRPr>
          </a:p>
          <a:p>
            <a:br>
              <a:rPr lang="en-CA" dirty="0"/>
            </a:br>
            <a:endParaRPr lang="fr-CA" dirty="0"/>
          </a:p>
        </p:txBody>
      </p:sp>
      <p:sp>
        <p:nvSpPr>
          <p:cNvPr id="4" name="Slide Number Placeholder 3">
            <a:extLst>
              <a:ext uri="{FF2B5EF4-FFF2-40B4-BE49-F238E27FC236}">
                <a16:creationId xmlns:a16="http://schemas.microsoft.com/office/drawing/2014/main" id="{872ABDE9-3A1C-E751-3BAF-C923D4BAC309}"/>
              </a:ext>
            </a:extLst>
          </p:cNvPr>
          <p:cNvSpPr>
            <a:spLocks noGrp="1"/>
          </p:cNvSpPr>
          <p:nvPr>
            <p:ph type="sldNum" sz="quarter" idx="5"/>
          </p:nvPr>
        </p:nvSpPr>
        <p:spPr/>
        <p:txBody>
          <a:bodyPr/>
          <a:lstStyle/>
          <a:p>
            <a:fld id="{AB600B0D-3135-40F1-850B-04BBF4FF9402}" type="slidenum">
              <a:rPr lang="en-CA" smtClean="0"/>
              <a:t>20</a:t>
            </a:fld>
            <a:endParaRPr lang="en-CA"/>
          </a:p>
        </p:txBody>
      </p:sp>
    </p:spTree>
    <p:extLst>
      <p:ext uri="{BB962C8B-B14F-4D97-AF65-F5344CB8AC3E}">
        <p14:creationId xmlns:p14="http://schemas.microsoft.com/office/powerpoint/2010/main" val="37633694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CA" sz="1200" b="1" i="0" u="none" strike="noStrike" kern="1200" dirty="0">
                <a:solidFill>
                  <a:schemeClr val="tx1"/>
                </a:solidFill>
                <a:effectLst/>
                <a:latin typeface="+mn-lt"/>
                <a:ea typeface="+mn-ea"/>
                <a:cs typeface="+mn-cs"/>
              </a:rPr>
              <a:t>Educator notes:</a:t>
            </a:r>
            <a:endParaRPr lang="en-CA" b="0" dirty="0">
              <a:effectLst/>
            </a:endParaRPr>
          </a:p>
          <a:p>
            <a:pPr rtl="0"/>
            <a:r>
              <a:rPr lang="en-CA" sz="1200" b="0" i="0" u="none" strike="noStrike" kern="1200" dirty="0">
                <a:solidFill>
                  <a:schemeClr val="tx1"/>
                </a:solidFill>
                <a:effectLst/>
                <a:latin typeface="+mn-lt"/>
                <a:ea typeface="+mn-ea"/>
                <a:cs typeface="+mn-cs"/>
              </a:rPr>
              <a:t>Our big class cloud or small group clouds in our jars shows us how lots of invisible water vapour can turn into a cloud in the sky! </a:t>
            </a:r>
            <a:endParaRPr lang="en-CA" b="0" dirty="0">
              <a:effectLst/>
            </a:endParaRPr>
          </a:p>
          <a:p>
            <a:pPr rtl="0"/>
            <a:r>
              <a:rPr lang="en-CA" sz="1200" b="0" i="0" u="none" strike="noStrike" kern="1200" dirty="0">
                <a:solidFill>
                  <a:schemeClr val="tx1"/>
                </a:solidFill>
                <a:effectLst/>
                <a:latin typeface="+mn-lt"/>
                <a:ea typeface="+mn-ea"/>
                <a:cs typeface="+mn-cs"/>
              </a:rPr>
              <a:t>Just like we made a cloud, real clouds form high above.</a:t>
            </a:r>
            <a:endParaRPr lang="en-CA" b="0" dirty="0">
              <a:effectLst/>
            </a:endParaRPr>
          </a:p>
          <a:p>
            <a:br>
              <a:rPr lang="en-CA" b="0" dirty="0">
                <a:effectLst/>
              </a:rPr>
            </a:br>
            <a:endParaRPr lang="en-CA" b="0" dirty="0">
              <a:effectLst/>
            </a:endParaRPr>
          </a:p>
          <a:p>
            <a:pPr rtl="0"/>
            <a:r>
              <a:rPr lang="en-CA" sz="1200" b="1" i="0" u="none" strike="noStrike" kern="1200" dirty="0">
                <a:solidFill>
                  <a:schemeClr val="tx1"/>
                </a:solidFill>
                <a:effectLst/>
                <a:latin typeface="+mn-lt"/>
                <a:ea typeface="+mn-ea"/>
                <a:cs typeface="+mn-cs"/>
              </a:rPr>
              <a:t>Why is rain so important for grain farmers? </a:t>
            </a:r>
            <a:r>
              <a:rPr lang="en-CA" sz="1200" b="0" i="0" u="none" strike="noStrike" kern="1200" dirty="0">
                <a:solidFill>
                  <a:schemeClr val="tx1"/>
                </a:solidFill>
                <a:effectLst/>
                <a:latin typeface="+mn-lt"/>
                <a:ea typeface="+mn-ea"/>
                <a:cs typeface="+mn-cs"/>
              </a:rPr>
              <a:t>Take student answers and guide them to: Because their grain crops (like barley, corn, oats, soybeans and wheat) need that water to grow big and healthy! </a:t>
            </a:r>
            <a:endParaRPr lang="en-CA" b="0" dirty="0">
              <a:effectLst/>
            </a:endParaRPr>
          </a:p>
          <a:p>
            <a:br>
              <a:rPr lang="en-CA" b="0" dirty="0">
                <a:effectLst/>
              </a:rPr>
            </a:br>
            <a:endParaRPr lang="en-CA" b="0" dirty="0">
              <a:effectLst/>
            </a:endParaRPr>
          </a:p>
          <a:p>
            <a:pPr rtl="0"/>
            <a:r>
              <a:rPr lang="en-CA" sz="1200" b="0" i="0" u="none" strike="noStrike" kern="1200" dirty="0">
                <a:solidFill>
                  <a:schemeClr val="tx1"/>
                </a:solidFill>
                <a:effectLst/>
                <a:latin typeface="+mn-lt"/>
                <a:ea typeface="+mn-ea"/>
                <a:cs typeface="+mn-cs"/>
              </a:rPr>
              <a:t>Some trusted resources:</a:t>
            </a:r>
            <a:endParaRPr lang="en-CA" b="0" dirty="0">
              <a:effectLst/>
            </a:endParaRPr>
          </a:p>
          <a:p>
            <a:pPr rtl="0"/>
            <a:r>
              <a:rPr lang="en-CA" sz="1200" b="1" i="0" u="none" strike="noStrike" kern="1200" dirty="0">
                <a:solidFill>
                  <a:schemeClr val="tx1"/>
                </a:solidFill>
                <a:effectLst/>
                <a:latin typeface="+mn-lt"/>
                <a:ea typeface="+mn-ea"/>
                <a:cs typeface="+mn-cs"/>
              </a:rPr>
              <a:t>Farm &amp; Food Care Ontario - </a:t>
            </a:r>
            <a:r>
              <a:rPr lang="en-CA" sz="1200" b="1" i="1" u="none" strike="noStrike" kern="1200" dirty="0">
                <a:solidFill>
                  <a:schemeClr val="tx1"/>
                </a:solidFill>
                <a:effectLst/>
                <a:latin typeface="+mn-lt"/>
                <a:ea typeface="+mn-ea"/>
                <a:cs typeface="+mn-cs"/>
              </a:rPr>
              <a:t>The Real Dirt on Farming</a:t>
            </a:r>
            <a:r>
              <a:rPr lang="en-CA" sz="1200" b="0" i="0" u="none" strike="noStrike" kern="1200" dirty="0">
                <a:solidFill>
                  <a:schemeClr val="tx1"/>
                </a:solidFill>
                <a:effectLst/>
                <a:latin typeface="+mn-lt"/>
                <a:ea typeface="+mn-ea"/>
                <a:cs typeface="+mn-cs"/>
              </a:rPr>
              <a:t>: This resource provides a general overview of Canadian farming, including the critical role of weather and precipitation for crop growth. (Source: </a:t>
            </a:r>
            <a:r>
              <a:rPr lang="en-CA" sz="1200" b="0" i="0" u="sng" strike="noStrike" kern="1200" dirty="0">
                <a:solidFill>
                  <a:schemeClr val="tx1"/>
                </a:solidFill>
                <a:effectLst/>
                <a:latin typeface="+mn-lt"/>
                <a:ea typeface="+mn-ea"/>
                <a:cs typeface="+mn-cs"/>
                <a:hlinkClick r:id="rId3"/>
              </a:rPr>
              <a:t>https://www.realdirtonfarming.ca/</a:t>
            </a:r>
            <a:r>
              <a:rPr lang="en-CA" sz="1200" b="0" i="0" u="none" strike="noStrike" kern="1200" dirty="0">
                <a:solidFill>
                  <a:schemeClr val="tx1"/>
                </a:solidFill>
                <a:effectLst/>
                <a:latin typeface="+mn-lt"/>
                <a:ea typeface="+mn-ea"/>
                <a:cs typeface="+mn-cs"/>
              </a:rPr>
              <a:t>)</a:t>
            </a:r>
            <a:endParaRPr lang="en-CA" b="0" dirty="0">
              <a:effectLst/>
            </a:endParaRPr>
          </a:p>
          <a:p>
            <a:br>
              <a:rPr lang="en-CA" b="0" dirty="0">
                <a:effectLst/>
              </a:rPr>
            </a:br>
            <a:endParaRPr lang="en-CA" b="0" dirty="0">
              <a:effectLst/>
            </a:endParaRPr>
          </a:p>
          <a:p>
            <a:pPr rtl="0"/>
            <a:r>
              <a:rPr lang="en-CA" sz="1200" b="1" i="0" u="none" strike="noStrike" kern="1200" dirty="0">
                <a:solidFill>
                  <a:schemeClr val="tx1"/>
                </a:solidFill>
                <a:effectLst/>
                <a:latin typeface="+mn-lt"/>
                <a:ea typeface="+mn-ea"/>
                <a:cs typeface="+mn-cs"/>
              </a:rPr>
              <a:t>Grain Farmers of Ontario / Good in Every Grain - "Sustainability on the Farm"</a:t>
            </a:r>
            <a:r>
              <a:rPr lang="en-CA" sz="1200" b="0" i="0" u="none" strike="noStrike" kern="1200" dirty="0">
                <a:solidFill>
                  <a:schemeClr val="tx1"/>
                </a:solidFill>
                <a:effectLst/>
                <a:latin typeface="+mn-lt"/>
                <a:ea typeface="+mn-ea"/>
                <a:cs typeface="+mn-cs"/>
              </a:rPr>
              <a:t>: This resource specifically highlights that most Ontario grain farming is "rain-fed," directly emphasizing the reliance on natural precipitation (rain from clouds) for growing crops like corn, wheat, and soybeans. (Source: </a:t>
            </a:r>
            <a:r>
              <a:rPr lang="en-CA" sz="1200" b="0" i="0" u="sng" strike="noStrike" kern="1200" dirty="0">
                <a:solidFill>
                  <a:schemeClr val="tx1"/>
                </a:solidFill>
                <a:effectLst/>
                <a:latin typeface="+mn-lt"/>
                <a:ea typeface="+mn-ea"/>
                <a:cs typeface="+mn-cs"/>
                <a:hlinkClick r:id="rId4"/>
              </a:rPr>
              <a:t>https://gfo.ca/market-development-and-sustainability/sustainability-on-the-farm/</a:t>
            </a:r>
            <a:r>
              <a:rPr lang="en-CA" sz="1200" b="0" i="0" u="none" strike="noStrike" kern="1200" dirty="0">
                <a:solidFill>
                  <a:schemeClr val="tx1"/>
                </a:solidFill>
                <a:effectLst/>
                <a:latin typeface="+mn-lt"/>
                <a:ea typeface="+mn-ea"/>
                <a:cs typeface="+mn-cs"/>
              </a:rPr>
              <a:t>)</a:t>
            </a:r>
            <a:endParaRPr lang="en-CA" b="0" dirty="0">
              <a:effectLst/>
            </a:endParaRPr>
          </a:p>
          <a:p>
            <a:br>
              <a:rPr lang="en-CA" b="0" dirty="0">
                <a:effectLst/>
              </a:rPr>
            </a:br>
            <a:endParaRPr lang="en-CA" b="0" dirty="0">
              <a:effectLst/>
            </a:endParaRPr>
          </a:p>
          <a:p>
            <a:pPr rtl="0"/>
            <a:r>
              <a:rPr lang="en-CA" sz="1200" b="1" i="0" u="none" strike="noStrike" kern="1200" dirty="0" err="1">
                <a:solidFill>
                  <a:schemeClr val="tx1"/>
                </a:solidFill>
                <a:effectLst/>
                <a:latin typeface="+mn-lt"/>
                <a:ea typeface="+mn-ea"/>
                <a:cs typeface="+mn-cs"/>
              </a:rPr>
              <a:t>Ontario.ca</a:t>
            </a:r>
            <a:r>
              <a:rPr lang="en-CA" sz="1200" b="1" i="0" u="none" strike="noStrike" kern="1200" dirty="0">
                <a:solidFill>
                  <a:schemeClr val="tx1"/>
                </a:solidFill>
                <a:effectLst/>
                <a:latin typeface="+mn-lt"/>
                <a:ea typeface="+mn-ea"/>
                <a:cs typeface="+mn-cs"/>
              </a:rPr>
              <a:t> (Ministry of Agriculture, Food and Agribusiness) - "Water management in agriculture"</a:t>
            </a:r>
            <a:r>
              <a:rPr lang="en-CA" sz="1200" b="0" i="0" u="none" strike="noStrike" kern="1200" dirty="0">
                <a:solidFill>
                  <a:schemeClr val="tx1"/>
                </a:solidFill>
                <a:effectLst/>
                <a:latin typeface="+mn-lt"/>
                <a:ea typeface="+mn-ea"/>
                <a:cs typeface="+mn-cs"/>
              </a:rPr>
              <a:t>: While not directly about cloud watching, this resource underscores the importance of water for agriculture in Ontario, implicitly linking to the necessity of precipitation from clouds. (Source: </a:t>
            </a:r>
            <a:r>
              <a:rPr lang="en-CA" sz="1200" b="0" i="0" u="sng" strike="noStrike" kern="1200" dirty="0">
                <a:solidFill>
                  <a:schemeClr val="tx1"/>
                </a:solidFill>
                <a:effectLst/>
                <a:latin typeface="+mn-lt"/>
                <a:ea typeface="+mn-ea"/>
                <a:cs typeface="+mn-cs"/>
                <a:hlinkClick r:id="rId5"/>
              </a:rPr>
              <a:t>https://www.ontario.ca/page/water-management-agriculture</a:t>
            </a:r>
            <a:r>
              <a:rPr lang="en-CA" sz="1200" b="0" i="0" u="none" strike="noStrike" kern="1200" dirty="0">
                <a:solidFill>
                  <a:schemeClr val="tx1"/>
                </a:solidFill>
                <a:effectLst/>
                <a:latin typeface="+mn-lt"/>
                <a:ea typeface="+mn-ea"/>
                <a:cs typeface="+mn-cs"/>
              </a:rPr>
              <a:t>)</a:t>
            </a:r>
            <a:endParaRPr lang="en-CA" b="0" dirty="0">
              <a:effectLst/>
            </a:endParaRPr>
          </a:p>
          <a:p>
            <a:br>
              <a:rPr lang="en-CA" b="0" dirty="0">
                <a:effectLst/>
              </a:rPr>
            </a:br>
            <a:br>
              <a:rPr lang="en-CA" b="0" dirty="0">
                <a:effectLst/>
              </a:rPr>
            </a:br>
            <a:br>
              <a:rPr lang="en-CA" b="0" dirty="0">
                <a:effectLst/>
              </a:rPr>
            </a:br>
            <a:br>
              <a:rPr lang="en-CA" b="0" dirty="0">
                <a:effectLst/>
              </a:rPr>
            </a:br>
            <a:endParaRPr lang="en-US" dirty="0"/>
          </a:p>
        </p:txBody>
      </p:sp>
      <p:sp>
        <p:nvSpPr>
          <p:cNvPr id="4" name="Slide Number Placeholder 3"/>
          <p:cNvSpPr>
            <a:spLocks noGrp="1"/>
          </p:cNvSpPr>
          <p:nvPr>
            <p:ph type="sldNum" sz="quarter" idx="5"/>
          </p:nvPr>
        </p:nvSpPr>
        <p:spPr/>
        <p:txBody>
          <a:bodyPr/>
          <a:lstStyle/>
          <a:p>
            <a:fld id="{AB600B0D-3135-40F1-850B-04BBF4FF9402}" type="slidenum">
              <a:t>21</a:t>
            </a:fld>
            <a:endParaRPr lang="en-US"/>
          </a:p>
        </p:txBody>
      </p:sp>
    </p:spTree>
    <p:extLst>
      <p:ext uri="{BB962C8B-B14F-4D97-AF65-F5344CB8AC3E}">
        <p14:creationId xmlns:p14="http://schemas.microsoft.com/office/powerpoint/2010/main" val="7784305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DE4353-CD16-89C4-E10B-99C95DBE65B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8BFB39A-74A8-4101-5FF3-E0CB0A35B75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D1B0A4E-B0C8-4874-F4C4-65FC700B4BDC}"/>
              </a:ext>
            </a:extLst>
          </p:cNvPr>
          <p:cNvSpPr>
            <a:spLocks noGrp="1"/>
          </p:cNvSpPr>
          <p:nvPr>
            <p:ph type="body" idx="1"/>
          </p:nvPr>
        </p:nvSpPr>
        <p:spPr/>
        <p:txBody>
          <a:bodyPr/>
          <a:lstStyle/>
          <a:p>
            <a:pPr rtl="0"/>
            <a:r>
              <a:rPr lang="en-CA" sz="1200" b="1" i="0" u="none" strike="noStrike" kern="1200" dirty="0">
                <a:solidFill>
                  <a:schemeClr val="tx1"/>
                </a:solidFill>
                <a:effectLst/>
                <a:latin typeface="+mn-lt"/>
                <a:ea typeface="+mn-ea"/>
                <a:cs typeface="+mn-cs"/>
              </a:rPr>
              <a:t>Educator Notes:</a:t>
            </a:r>
            <a:endParaRPr lang="en-CA" b="0" dirty="0">
              <a:effectLst/>
            </a:endParaRPr>
          </a:p>
          <a:p>
            <a:pPr rtl="0" fontAlgn="base"/>
            <a:r>
              <a:rPr lang="en-CA" sz="1200" b="1" i="0" u="none" strike="noStrike" kern="1200" dirty="0">
                <a:solidFill>
                  <a:schemeClr val="tx1"/>
                </a:solidFill>
                <a:effectLst/>
                <a:latin typeface="+mn-lt"/>
                <a:ea typeface="+mn-ea"/>
                <a:cs typeface="+mn-cs"/>
              </a:rPr>
              <a:t>Purpose:</a:t>
            </a:r>
            <a:r>
              <a:rPr lang="en-CA" sz="1200" b="0" i="0" u="none" strike="noStrike" kern="1200" dirty="0">
                <a:solidFill>
                  <a:schemeClr val="tx1"/>
                </a:solidFill>
                <a:effectLst/>
                <a:latin typeface="+mn-lt"/>
                <a:ea typeface="+mn-ea"/>
                <a:cs typeface="+mn-cs"/>
              </a:rPr>
              <a:t> To review key concepts and assess student understanding of condensation role in the water cycle and farming.</a:t>
            </a:r>
          </a:p>
          <a:p>
            <a:pPr marL="0" marR="0" lvl="0" indent="0" algn="l" defTabSz="914400" rtl="0" eaLnBrk="1" fontAlgn="base" latinLnBrk="0" hangingPunct="1">
              <a:lnSpc>
                <a:spcPct val="100000"/>
              </a:lnSpc>
              <a:spcBef>
                <a:spcPts val="0"/>
              </a:spcBef>
              <a:spcAft>
                <a:spcPts val="0"/>
              </a:spcAft>
              <a:buClrTx/>
              <a:buSzTx/>
              <a:buFontTx/>
              <a:buNone/>
              <a:tabLst/>
              <a:defRPr/>
            </a:pPr>
            <a:r>
              <a:rPr lang="en-CA" sz="1200" b="1" i="0" u="none" strike="noStrike" kern="1200" dirty="0">
                <a:solidFill>
                  <a:schemeClr val="tx1"/>
                </a:solidFill>
                <a:effectLst/>
                <a:latin typeface="+mn-lt"/>
                <a:ea typeface="+mn-ea"/>
                <a:cs typeface="+mn-cs"/>
              </a:rPr>
              <a:t>Assessment:</a:t>
            </a:r>
            <a:r>
              <a:rPr lang="en-CA" sz="1200" b="0" i="0" u="none" strike="noStrike" kern="1200" dirty="0">
                <a:solidFill>
                  <a:schemeClr val="tx1"/>
                </a:solidFill>
                <a:effectLst/>
                <a:latin typeface="+mn-lt"/>
                <a:ea typeface="+mn-ea"/>
                <a:cs typeface="+mn-cs"/>
              </a:rPr>
              <a:t> The Lesson 3 exit ticket (can be downloaded from </a:t>
            </a:r>
            <a:r>
              <a:rPr lang="en-US" sz="1200" u="sng" kern="1200" dirty="0">
                <a:solidFill>
                  <a:schemeClr val="tx1"/>
                </a:solidFill>
                <a:effectLst/>
                <a:latin typeface="+mn-lt"/>
                <a:ea typeface="+mn-ea"/>
                <a:cs typeface="+mn-cs"/>
                <a:hlinkClick r:id="rId3"/>
              </a:rPr>
              <a:t>https://goodineverygrain.ca/2026/01/06/water-on-farms-a-six-lesson-unit-for-grade-2/</a:t>
            </a:r>
            <a:r>
              <a:rPr lang="en-US" sz="1200" u="sng" kern="1200" dirty="0">
                <a:solidFill>
                  <a:schemeClr val="tx1"/>
                </a:solidFill>
                <a:effectLst/>
                <a:latin typeface="+mn-lt"/>
                <a:ea typeface="+mn-ea"/>
                <a:cs typeface="+mn-cs"/>
              </a:rPr>
              <a:t> </a:t>
            </a:r>
            <a:r>
              <a:rPr lang="en-CA" sz="1200" b="0" i="0" u="none" strike="noStrike" kern="1200" dirty="0">
                <a:solidFill>
                  <a:schemeClr val="tx1"/>
                </a:solidFill>
                <a:effectLst/>
                <a:latin typeface="+mn-lt"/>
                <a:ea typeface="+mn-ea"/>
                <a:cs typeface="+mn-cs"/>
              </a:rPr>
              <a:t>) serves as a formative assessment. Look for correct labeling and clear representation of condensation in a farm context.</a:t>
            </a:r>
          </a:p>
          <a:p>
            <a:pPr rtl="0" fontAlgn="base"/>
            <a:r>
              <a:rPr lang="en-CA" sz="1200" b="1" i="0" u="none" strike="noStrike" kern="1200" dirty="0">
                <a:solidFill>
                  <a:schemeClr val="tx1"/>
                </a:solidFill>
                <a:effectLst/>
                <a:latin typeface="+mn-lt"/>
                <a:ea typeface="+mn-ea"/>
                <a:cs typeface="+mn-cs"/>
              </a:rPr>
              <a:t>Differentiation:</a:t>
            </a:r>
            <a:r>
              <a:rPr lang="en-CA" sz="1200" b="0" i="0" u="none" strike="noStrike" kern="1200" dirty="0">
                <a:solidFill>
                  <a:schemeClr val="tx1"/>
                </a:solidFill>
                <a:effectLst/>
                <a:latin typeface="+mn-lt"/>
                <a:ea typeface="+mn-ea"/>
                <a:cs typeface="+mn-cs"/>
              </a:rPr>
              <a:t> For students who need more support, provide sentence starters for their explanation. For advanced learners, ask them to describe what might happen if there were no dust particles in the air for condensation.</a:t>
            </a:r>
          </a:p>
        </p:txBody>
      </p:sp>
      <p:sp>
        <p:nvSpPr>
          <p:cNvPr id="4" name="Slide Number Placeholder 3">
            <a:extLst>
              <a:ext uri="{FF2B5EF4-FFF2-40B4-BE49-F238E27FC236}">
                <a16:creationId xmlns:a16="http://schemas.microsoft.com/office/drawing/2014/main" id="{BB1991C7-2F1D-421F-B540-F8594F207DDF}"/>
              </a:ext>
            </a:extLst>
          </p:cNvPr>
          <p:cNvSpPr>
            <a:spLocks noGrp="1"/>
          </p:cNvSpPr>
          <p:nvPr>
            <p:ph type="sldNum" sz="quarter" idx="5"/>
          </p:nvPr>
        </p:nvSpPr>
        <p:spPr/>
        <p:txBody>
          <a:bodyPr/>
          <a:lstStyle/>
          <a:p>
            <a:fld id="{AB600B0D-3135-40F1-850B-04BBF4FF9402}" type="slidenum">
              <a:rPr lang="en-CA" smtClean="0"/>
              <a:t>22</a:t>
            </a:fld>
            <a:endParaRPr lang="en-CA"/>
          </a:p>
        </p:txBody>
      </p:sp>
    </p:spTree>
    <p:extLst>
      <p:ext uri="{BB962C8B-B14F-4D97-AF65-F5344CB8AC3E}">
        <p14:creationId xmlns:p14="http://schemas.microsoft.com/office/powerpoint/2010/main" val="253270386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CA" sz="1200" b="0" i="0" u="none" strike="noStrike" kern="1200" dirty="0">
                <a:solidFill>
                  <a:schemeClr val="tx1"/>
                </a:solidFill>
                <a:effectLst/>
                <a:latin typeface="+mn-lt"/>
                <a:ea typeface="+mn-ea"/>
                <a:cs typeface="+mn-cs"/>
              </a:rPr>
              <a:t>Video resource: </a:t>
            </a:r>
            <a:r>
              <a:rPr lang="en-CA" sz="1200" b="0" i="0" u="sng" strike="noStrike" kern="1200" dirty="0">
                <a:solidFill>
                  <a:schemeClr val="tx1"/>
                </a:solidFill>
                <a:effectLst/>
                <a:latin typeface="+mn-lt"/>
                <a:ea typeface="+mn-ea"/>
                <a:cs typeface="+mn-cs"/>
                <a:hlinkClick r:id="rId3"/>
              </a:rPr>
              <a:t>https://www.youtube.com/watch?v=vD-ZwMjRDPU</a:t>
            </a:r>
            <a:r>
              <a:rPr lang="en-CA" sz="1200" b="0" i="0" u="none" strike="noStrike" kern="1200" dirty="0">
                <a:solidFill>
                  <a:schemeClr val="tx1"/>
                </a:solidFill>
                <a:effectLst/>
                <a:latin typeface="+mn-lt"/>
                <a:ea typeface="+mn-ea"/>
                <a:cs typeface="+mn-cs"/>
              </a:rPr>
              <a:t> - this video has been edited to focus only on the condensation portion of this video within the slides, should you wish to watch the whole video, click on the link </a:t>
            </a:r>
            <a:endParaRPr lang="en-CA" b="0" dirty="0">
              <a:effectLst/>
            </a:endParaRPr>
          </a:p>
          <a:p>
            <a:br>
              <a:rPr lang="en-CA" b="0" dirty="0">
                <a:effectLst/>
              </a:rPr>
            </a:br>
            <a:endParaRPr lang="fr-CA" dirty="0"/>
          </a:p>
        </p:txBody>
      </p:sp>
      <p:sp>
        <p:nvSpPr>
          <p:cNvPr id="4" name="Slide Number Placeholder 3"/>
          <p:cNvSpPr>
            <a:spLocks noGrp="1"/>
          </p:cNvSpPr>
          <p:nvPr>
            <p:ph type="sldNum" sz="quarter" idx="5"/>
          </p:nvPr>
        </p:nvSpPr>
        <p:spPr/>
        <p:txBody>
          <a:bodyPr/>
          <a:lstStyle/>
          <a:p>
            <a:fld id="{AB600B0D-3135-40F1-850B-04BBF4FF9402}" type="slidenum">
              <a:rPr lang="en-CA" smtClean="0"/>
              <a:t>23</a:t>
            </a:fld>
            <a:endParaRPr lang="en-CA"/>
          </a:p>
        </p:txBody>
      </p:sp>
    </p:spTree>
    <p:extLst>
      <p:ext uri="{BB962C8B-B14F-4D97-AF65-F5344CB8AC3E}">
        <p14:creationId xmlns:p14="http://schemas.microsoft.com/office/powerpoint/2010/main" val="118265456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CA" sz="1200" b="1" i="0" u="none" strike="noStrike" kern="1200" dirty="0">
                <a:solidFill>
                  <a:schemeClr val="tx1"/>
                </a:solidFill>
                <a:effectLst/>
                <a:latin typeface="+mn-lt"/>
                <a:ea typeface="+mn-ea"/>
                <a:cs typeface="+mn-cs"/>
              </a:rPr>
              <a:t>Educator notes:</a:t>
            </a:r>
            <a:endParaRPr lang="en-CA" b="0" dirty="0">
              <a:effectLst/>
            </a:endParaRPr>
          </a:p>
          <a:p>
            <a:endParaRPr lang="en-CA" b="0" dirty="0">
              <a:effectLst/>
            </a:endParaRPr>
          </a:p>
          <a:p>
            <a:pPr rtl="0"/>
            <a:r>
              <a:rPr lang="en-CA" sz="1200" b="0" i="0" u="none" strike="noStrike" kern="1200" dirty="0">
                <a:solidFill>
                  <a:schemeClr val="tx1"/>
                </a:solidFill>
                <a:effectLst/>
                <a:latin typeface="+mn-lt"/>
                <a:ea typeface="+mn-ea"/>
                <a:cs typeface="+mn-cs"/>
              </a:rPr>
              <a:t>Possible student answers:</a:t>
            </a:r>
            <a:endParaRPr lang="en-CA" b="0" dirty="0">
              <a:effectLst/>
            </a:endParaRPr>
          </a:p>
          <a:p>
            <a:pPr rtl="0"/>
            <a:r>
              <a:rPr lang="en-CA" sz="1200" b="1" i="0" u="none" strike="noStrike" kern="1200" dirty="0">
                <a:solidFill>
                  <a:schemeClr val="tx1"/>
                </a:solidFill>
                <a:effectLst/>
                <a:latin typeface="+mn-lt"/>
                <a:ea typeface="+mn-ea"/>
                <a:cs typeface="+mn-cs"/>
              </a:rPr>
              <a:t>Happy Clouds</a:t>
            </a:r>
            <a:endParaRPr lang="en-CA" b="0" dirty="0">
              <a:effectLst/>
            </a:endParaRPr>
          </a:p>
          <a:p>
            <a:pPr rtl="0" fontAlgn="base"/>
            <a:r>
              <a:rPr lang="en-CA" sz="1200" b="1" i="0" u="none" strike="noStrike" kern="1200" dirty="0">
                <a:solidFill>
                  <a:schemeClr val="tx1"/>
                </a:solidFill>
                <a:effectLst/>
                <a:latin typeface="+mn-lt"/>
                <a:ea typeface="+mn-ea"/>
                <a:cs typeface="+mn-cs"/>
              </a:rPr>
              <a:t>Expected Answers:</a:t>
            </a:r>
            <a:r>
              <a:rPr lang="en-CA" sz="1200" b="0" i="0" u="none" strike="noStrike" kern="1200" dirty="0">
                <a:solidFill>
                  <a:schemeClr val="tx1"/>
                </a:solidFill>
                <a:effectLst/>
                <a:latin typeface="+mn-lt"/>
                <a:ea typeface="+mn-ea"/>
                <a:cs typeface="+mn-cs"/>
              </a:rPr>
              <a:t> "Fluffy white clouds that bring gentle rain." "Clouds that give the plants water to drink so they grow big and green." "Soft rain for the field."</a:t>
            </a:r>
          </a:p>
          <a:p>
            <a:pPr rtl="0" fontAlgn="base"/>
            <a:r>
              <a:rPr lang="en-CA" sz="1200" b="1" i="0" u="none" strike="noStrike" kern="1200" dirty="0">
                <a:solidFill>
                  <a:schemeClr val="tx1"/>
                </a:solidFill>
                <a:effectLst/>
                <a:latin typeface="+mn-lt"/>
                <a:ea typeface="+mn-ea"/>
                <a:cs typeface="+mn-cs"/>
              </a:rPr>
              <a:t>What to Look For:</a:t>
            </a:r>
            <a:r>
              <a:rPr lang="en-CA" sz="1200" b="0" i="0" u="none" strike="noStrike" kern="1200" dirty="0">
                <a:solidFill>
                  <a:schemeClr val="tx1"/>
                </a:solidFill>
                <a:effectLst/>
                <a:latin typeface="+mn-lt"/>
                <a:ea typeface="+mn-ea"/>
                <a:cs typeface="+mn-cs"/>
              </a:rPr>
              <a:t> Students understand happy clouds bring </a:t>
            </a:r>
            <a:r>
              <a:rPr lang="en-CA" sz="1200" b="1" i="0" u="none" strike="noStrike" kern="1200" dirty="0">
                <a:solidFill>
                  <a:schemeClr val="tx1"/>
                </a:solidFill>
                <a:effectLst/>
                <a:latin typeface="+mn-lt"/>
                <a:ea typeface="+mn-ea"/>
                <a:cs typeface="+mn-cs"/>
              </a:rPr>
              <a:t>water (rain)</a:t>
            </a:r>
            <a:r>
              <a:rPr lang="en-CA" sz="1200" b="0" i="0" u="none" strike="noStrike" kern="1200" dirty="0">
                <a:solidFill>
                  <a:schemeClr val="tx1"/>
                </a:solidFill>
                <a:effectLst/>
                <a:latin typeface="+mn-lt"/>
                <a:ea typeface="+mn-ea"/>
                <a:cs typeface="+mn-cs"/>
              </a:rPr>
              <a:t> that helps plants </a:t>
            </a:r>
            <a:r>
              <a:rPr lang="en-CA" sz="1200" b="1" i="0" u="none" strike="noStrike" kern="1200" dirty="0">
                <a:solidFill>
                  <a:schemeClr val="tx1"/>
                </a:solidFill>
                <a:effectLst/>
                <a:latin typeface="+mn-lt"/>
                <a:ea typeface="+mn-ea"/>
                <a:cs typeface="+mn-cs"/>
              </a:rPr>
              <a:t>grow</a:t>
            </a:r>
            <a:r>
              <a:rPr lang="en-CA" sz="1200" b="0" i="0" u="none" strike="noStrike" kern="1200" dirty="0">
                <a:solidFill>
                  <a:schemeClr val="tx1"/>
                </a:solidFill>
                <a:effectLst/>
                <a:latin typeface="+mn-lt"/>
                <a:ea typeface="+mn-ea"/>
                <a:cs typeface="+mn-cs"/>
              </a:rPr>
              <a:t>.</a:t>
            </a:r>
          </a:p>
          <a:p>
            <a:pPr rtl="0"/>
            <a:r>
              <a:rPr lang="en-CA" sz="1200" b="1" i="0" u="none" strike="noStrike" kern="1200" dirty="0">
                <a:solidFill>
                  <a:schemeClr val="tx1"/>
                </a:solidFill>
                <a:effectLst/>
                <a:latin typeface="+mn-lt"/>
                <a:ea typeface="+mn-ea"/>
                <a:cs typeface="+mn-cs"/>
              </a:rPr>
              <a:t>Worried Clouds</a:t>
            </a:r>
            <a:endParaRPr lang="en-CA" b="0" dirty="0">
              <a:effectLst/>
            </a:endParaRPr>
          </a:p>
          <a:p>
            <a:pPr rtl="0" fontAlgn="base"/>
            <a:r>
              <a:rPr lang="en-CA" sz="1200" b="1" i="0" u="none" strike="noStrike" kern="1200" dirty="0">
                <a:solidFill>
                  <a:schemeClr val="tx1"/>
                </a:solidFill>
                <a:effectLst/>
                <a:latin typeface="+mn-lt"/>
                <a:ea typeface="+mn-ea"/>
                <a:cs typeface="+mn-cs"/>
              </a:rPr>
              <a:t>Expected Answers:</a:t>
            </a:r>
            <a:r>
              <a:rPr lang="en-CA" sz="1200" b="0" i="0" u="none" strike="noStrike" kern="1200" dirty="0">
                <a:solidFill>
                  <a:schemeClr val="tx1"/>
                </a:solidFill>
                <a:effectLst/>
                <a:latin typeface="+mn-lt"/>
                <a:ea typeface="+mn-ea"/>
                <a:cs typeface="+mn-cs"/>
              </a:rPr>
              <a:t> "Very dark, big clouds with big storms." "Clouds with too much rain that makes floods." "No clouds for a long time and the sun is too hot." "Clouds with hail or strong wind that hurt the plants."</a:t>
            </a:r>
          </a:p>
          <a:p>
            <a:pPr rtl="0" fontAlgn="base"/>
            <a:r>
              <a:rPr lang="en-CA" sz="1200" b="1" i="0" u="none" strike="noStrike" kern="1200" dirty="0">
                <a:solidFill>
                  <a:schemeClr val="tx1"/>
                </a:solidFill>
                <a:effectLst/>
                <a:latin typeface="+mn-lt"/>
                <a:ea typeface="+mn-ea"/>
                <a:cs typeface="+mn-cs"/>
              </a:rPr>
              <a:t>What to Look For:</a:t>
            </a:r>
            <a:r>
              <a:rPr lang="en-CA" sz="1200" b="0" i="0" u="none" strike="noStrike" kern="1200" dirty="0">
                <a:solidFill>
                  <a:schemeClr val="tx1"/>
                </a:solidFill>
                <a:effectLst/>
                <a:latin typeface="+mn-lt"/>
                <a:ea typeface="+mn-ea"/>
                <a:cs typeface="+mn-cs"/>
              </a:rPr>
              <a:t> Students understand worried clouds bring </a:t>
            </a:r>
            <a:r>
              <a:rPr lang="en-CA" sz="1200" b="1" i="0" u="none" strike="noStrike" kern="1200" dirty="0">
                <a:solidFill>
                  <a:schemeClr val="tx1"/>
                </a:solidFill>
                <a:effectLst/>
                <a:latin typeface="+mn-lt"/>
                <a:ea typeface="+mn-ea"/>
                <a:cs typeface="+mn-cs"/>
              </a:rPr>
              <a:t>bad weather (storms, hail, strong wind, floods)</a:t>
            </a:r>
            <a:r>
              <a:rPr lang="en-CA" sz="1200" b="0" i="0" u="none" strike="noStrike" kern="1200" dirty="0">
                <a:solidFill>
                  <a:schemeClr val="tx1"/>
                </a:solidFill>
                <a:effectLst/>
                <a:latin typeface="+mn-lt"/>
                <a:ea typeface="+mn-ea"/>
                <a:cs typeface="+mn-cs"/>
              </a:rPr>
              <a:t> or </a:t>
            </a:r>
            <a:r>
              <a:rPr lang="en-CA" sz="1200" b="1" i="0" u="none" strike="noStrike" kern="1200" dirty="0">
                <a:solidFill>
                  <a:schemeClr val="tx1"/>
                </a:solidFill>
                <a:effectLst/>
                <a:latin typeface="+mn-lt"/>
                <a:ea typeface="+mn-ea"/>
                <a:cs typeface="+mn-cs"/>
              </a:rPr>
              <a:t>no rain (drought)</a:t>
            </a:r>
            <a:r>
              <a:rPr lang="en-CA" sz="1200" b="0" i="0" u="none" strike="noStrike" kern="1200" dirty="0">
                <a:solidFill>
                  <a:schemeClr val="tx1"/>
                </a:solidFill>
                <a:effectLst/>
                <a:latin typeface="+mn-lt"/>
                <a:ea typeface="+mn-ea"/>
                <a:cs typeface="+mn-cs"/>
              </a:rPr>
              <a:t>, which harms crops.</a:t>
            </a:r>
          </a:p>
          <a:p>
            <a:br>
              <a:rPr lang="en-CA" b="0" dirty="0">
                <a:effectLst/>
              </a:rPr>
            </a:br>
            <a:br>
              <a:rPr lang="en-CA" b="0" dirty="0">
                <a:effectLst/>
              </a:rPr>
            </a:br>
            <a:endParaRPr lang="fr-CA" dirty="0"/>
          </a:p>
        </p:txBody>
      </p:sp>
      <p:sp>
        <p:nvSpPr>
          <p:cNvPr id="4" name="Slide Number Placeholder 3"/>
          <p:cNvSpPr>
            <a:spLocks noGrp="1"/>
          </p:cNvSpPr>
          <p:nvPr>
            <p:ph type="sldNum" sz="quarter" idx="5"/>
          </p:nvPr>
        </p:nvSpPr>
        <p:spPr/>
        <p:txBody>
          <a:bodyPr/>
          <a:lstStyle/>
          <a:p>
            <a:fld id="{AB600B0D-3135-40F1-850B-04BBF4FF9402}" type="slidenum">
              <a:rPr lang="en-CA" smtClean="0"/>
              <a:t>24</a:t>
            </a:fld>
            <a:endParaRPr lang="en-CA"/>
          </a:p>
        </p:txBody>
      </p:sp>
    </p:spTree>
    <p:extLst>
      <p:ext uri="{BB962C8B-B14F-4D97-AF65-F5344CB8AC3E}">
        <p14:creationId xmlns:p14="http://schemas.microsoft.com/office/powerpoint/2010/main" val="309770337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CA" sz="1200" b="1" i="0" u="none" strike="noStrike" kern="1200" dirty="0">
                <a:solidFill>
                  <a:schemeClr val="tx1"/>
                </a:solidFill>
                <a:effectLst/>
                <a:latin typeface="+mn-lt"/>
                <a:ea typeface="+mn-ea"/>
                <a:cs typeface="+mn-cs"/>
              </a:rPr>
              <a:t>Educator Notes: </a:t>
            </a:r>
          </a:p>
          <a:p>
            <a:pPr rtl="0"/>
            <a:r>
              <a:rPr lang="en-CA" sz="1200" b="0" i="0" u="none" strike="noStrike" kern="1200" dirty="0">
                <a:solidFill>
                  <a:schemeClr val="tx1"/>
                </a:solidFill>
                <a:effectLst/>
                <a:latin typeface="+mn-lt"/>
                <a:ea typeface="+mn-ea"/>
                <a:cs typeface="+mn-cs"/>
              </a:rPr>
              <a:t>Have students create a 'Cloud Story' drawing. Draw a cloud forming in the sky above a farm. Show how the invisible water vapour turns into a cloud. You can add a farmer looking at the cloud, hoping for rain! The image is linked or click here to access they exit ticket. </a:t>
            </a:r>
            <a:endParaRPr lang="en-CA" b="0" dirty="0">
              <a:effectLst/>
            </a:endParaRPr>
          </a:p>
          <a:p>
            <a:pPr>
              <a:lnSpc>
                <a:spcPct val="115000"/>
              </a:lnSpc>
              <a:spcAft>
                <a:spcPts val="800"/>
              </a:spcAft>
              <a:buNone/>
            </a:pPr>
            <a:br>
              <a:rPr lang="en-CA" b="0" dirty="0">
                <a:effectLst/>
              </a:rPr>
            </a:br>
            <a:r>
              <a:rPr lang="en-CA" sz="1200" b="0" i="0" u="none" strike="noStrike" kern="1200" dirty="0">
                <a:solidFill>
                  <a:schemeClr val="tx1"/>
                </a:solidFill>
                <a:effectLst/>
                <a:latin typeface="+mn-lt"/>
                <a:ea typeface="+mn-ea"/>
                <a:cs typeface="+mn-cs"/>
              </a:rPr>
              <a:t>Use the provided Lesson 3 exit ticket (can be downloaded from </a:t>
            </a:r>
            <a:r>
              <a:rPr lang="en-US" sz="1200" u="sng" kern="100"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3"/>
              </a:rPr>
              <a:t>https://goodineverygrain.ca/2026/01/06/water-on-farms-a-six-lesson-unit-for-grade-2/</a:t>
            </a:r>
            <a:r>
              <a:rPr lang="en-US" sz="1200" u="sng" kern="100" dirty="0">
                <a:solidFill>
                  <a:srgbClr val="467886"/>
                </a:solidFill>
                <a:effectLst/>
                <a:latin typeface="Aptos" panose="020B0004020202020204" pitchFamily="34" charset="0"/>
                <a:ea typeface="Aptos" panose="020B0004020202020204" pitchFamily="34" charset="0"/>
                <a:cs typeface="Times New Roman" panose="02020603050405020304" pitchFamily="18" charset="0"/>
              </a:rPr>
              <a:t>)</a:t>
            </a:r>
            <a:r>
              <a:rPr lang="en-CA" sz="1200" b="0" i="0" u="none" strike="noStrike" kern="1200" dirty="0">
                <a:solidFill>
                  <a:schemeClr val="tx1"/>
                </a:solidFill>
                <a:effectLst/>
                <a:latin typeface="+mn-lt"/>
                <a:ea typeface="+mn-ea"/>
                <a:cs typeface="+mn-cs"/>
              </a:rPr>
              <a:t> or have students record their answers in their notebooks, on a sticky note, or on a piece of paper.</a:t>
            </a:r>
            <a:endParaRPr lang="en-CA" b="0" dirty="0">
              <a:effectLst/>
            </a:endParaRPr>
          </a:p>
          <a:p>
            <a:br>
              <a:rPr lang="en-CA" b="0" dirty="0">
                <a:effectLst/>
              </a:rPr>
            </a:br>
            <a:endParaRPr lang="en-CA" b="0" dirty="0">
              <a:effectLst/>
            </a:endParaRPr>
          </a:p>
          <a:p>
            <a:pPr rtl="0"/>
            <a:r>
              <a:rPr lang="en-CA" sz="1200" b="1" i="0" u="none" strike="noStrike" kern="1200" dirty="0">
                <a:solidFill>
                  <a:schemeClr val="tx1"/>
                </a:solidFill>
                <a:effectLst/>
                <a:latin typeface="+mn-lt"/>
                <a:ea typeface="+mn-ea"/>
                <a:cs typeface="+mn-cs"/>
              </a:rPr>
              <a:t>Advanced Option (Marked on Lesson 3 exit ticket with a *):</a:t>
            </a:r>
            <a:r>
              <a:rPr lang="en-CA" sz="1200" b="0" i="0" u="none" strike="noStrike" kern="1200" dirty="0">
                <a:solidFill>
                  <a:schemeClr val="tx1"/>
                </a:solidFill>
                <a:effectLst/>
                <a:latin typeface="+mn-lt"/>
                <a:ea typeface="+mn-ea"/>
                <a:cs typeface="+mn-cs"/>
              </a:rPr>
              <a:t> Have students create a </a:t>
            </a:r>
            <a:r>
              <a:rPr lang="en-CA" sz="1200" b="1" i="0" u="none" strike="noStrike" kern="1200" dirty="0">
                <a:solidFill>
                  <a:schemeClr val="tx1"/>
                </a:solidFill>
                <a:effectLst/>
                <a:latin typeface="+mn-lt"/>
                <a:ea typeface="+mn-ea"/>
                <a:cs typeface="+mn-cs"/>
              </a:rPr>
              <a:t>'Water Cycle Story on the Farm'</a:t>
            </a:r>
            <a:r>
              <a:rPr lang="en-CA" sz="1200" b="0" i="0" u="none" strike="noStrike" kern="1200" dirty="0">
                <a:solidFill>
                  <a:schemeClr val="tx1"/>
                </a:solidFill>
                <a:effectLst/>
                <a:latin typeface="+mn-lt"/>
                <a:ea typeface="+mn-ea"/>
                <a:cs typeface="+mn-cs"/>
              </a:rPr>
              <a:t> drawing. Draw a scene on a grain farm that shows </a:t>
            </a:r>
            <a:r>
              <a:rPr lang="en-CA" sz="1200" b="1" i="0" u="none" strike="noStrike" kern="1200" dirty="0">
                <a:solidFill>
                  <a:schemeClr val="tx1"/>
                </a:solidFill>
                <a:effectLst/>
                <a:latin typeface="+mn-lt"/>
                <a:ea typeface="+mn-ea"/>
                <a:cs typeface="+mn-cs"/>
              </a:rPr>
              <a:t>condensation</a:t>
            </a:r>
            <a:r>
              <a:rPr lang="en-CA" sz="1200" b="0" i="0" u="none" strike="noStrike" kern="1200" dirty="0">
                <a:solidFill>
                  <a:schemeClr val="tx1"/>
                </a:solidFill>
                <a:effectLst/>
                <a:latin typeface="+mn-lt"/>
                <a:ea typeface="+mn-ea"/>
                <a:cs typeface="+mn-cs"/>
              </a:rPr>
              <a:t> (clouds forming) and </a:t>
            </a:r>
            <a:r>
              <a:rPr lang="en-CA" sz="1200" b="1" i="0" u="none" strike="noStrike" kern="1200" dirty="0">
                <a:solidFill>
                  <a:schemeClr val="tx1"/>
                </a:solidFill>
                <a:effectLst/>
                <a:latin typeface="+mn-lt"/>
                <a:ea typeface="+mn-ea"/>
                <a:cs typeface="+mn-cs"/>
              </a:rPr>
              <a:t>one other part of the water cycle</a:t>
            </a:r>
            <a:r>
              <a:rPr lang="en-CA" sz="1200" b="0" i="0" u="none" strike="noStrike" kern="1200" dirty="0">
                <a:solidFill>
                  <a:schemeClr val="tx1"/>
                </a:solidFill>
                <a:effectLst/>
                <a:latin typeface="+mn-lt"/>
                <a:ea typeface="+mn-ea"/>
                <a:cs typeface="+mn-cs"/>
              </a:rPr>
              <a:t> (like evaporation or precipitation). Use arrows and labels to show the water moving and changing states. Educators might encourage students to add a farmer in your drawing, thinking about the water!</a:t>
            </a:r>
            <a:endParaRPr lang="en-CA" b="0" dirty="0">
              <a:effectLst/>
            </a:endParaRPr>
          </a:p>
          <a:p>
            <a:br>
              <a:rPr lang="en-CA" b="0" dirty="0">
                <a:effectLst/>
              </a:rPr>
            </a:br>
            <a:br>
              <a:rPr lang="en-CA" b="0" dirty="0">
                <a:effectLst/>
              </a:rPr>
            </a:br>
            <a:endParaRPr lang="en-US" dirty="0"/>
          </a:p>
        </p:txBody>
      </p:sp>
      <p:sp>
        <p:nvSpPr>
          <p:cNvPr id="4" name="Slide Number Placeholder 3"/>
          <p:cNvSpPr>
            <a:spLocks noGrp="1"/>
          </p:cNvSpPr>
          <p:nvPr>
            <p:ph type="sldNum" sz="quarter" idx="5"/>
          </p:nvPr>
        </p:nvSpPr>
        <p:spPr/>
        <p:txBody>
          <a:bodyPr/>
          <a:lstStyle/>
          <a:p>
            <a:fld id="{AB600B0D-3135-40F1-850B-04BBF4FF9402}" type="slidenum">
              <a:t>25</a:t>
            </a:fld>
            <a:endParaRPr lang="en-US"/>
          </a:p>
        </p:txBody>
      </p:sp>
    </p:spTree>
    <p:extLst>
      <p:ext uri="{BB962C8B-B14F-4D97-AF65-F5344CB8AC3E}">
        <p14:creationId xmlns:p14="http://schemas.microsoft.com/office/powerpoint/2010/main" val="12375025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CA" sz="1200" b="1" i="0" u="none" strike="noStrike" kern="1200" dirty="0">
                <a:solidFill>
                  <a:schemeClr val="tx1"/>
                </a:solidFill>
                <a:effectLst/>
                <a:latin typeface="+mn-lt"/>
                <a:ea typeface="+mn-ea"/>
                <a:cs typeface="+mn-cs"/>
              </a:rPr>
              <a:t>Educator Notes:</a:t>
            </a:r>
            <a:endParaRPr lang="en-CA" b="0" dirty="0">
              <a:effectLst/>
            </a:endParaRPr>
          </a:p>
          <a:p>
            <a:pPr marL="171450" indent="-171450" rtl="0" fontAlgn="base">
              <a:buFont typeface="Arial" panose="020B0604020202020204" pitchFamily="34" charset="0"/>
              <a:buChar char="•"/>
            </a:pPr>
            <a:r>
              <a:rPr lang="en-CA" sz="1200" b="0" i="0" u="none" strike="noStrike" kern="1200" dirty="0">
                <a:solidFill>
                  <a:schemeClr val="tx1"/>
                </a:solidFill>
                <a:effectLst/>
                <a:latin typeface="+mn-lt"/>
                <a:ea typeface="+mn-ea"/>
                <a:cs typeface="+mn-cs"/>
              </a:rPr>
              <a:t>Clearly state the learning objective for students.</a:t>
            </a:r>
          </a:p>
          <a:p>
            <a:pPr marL="171450" indent="-171450" rtl="0" fontAlgn="base">
              <a:buFont typeface="Arial" panose="020B0604020202020204" pitchFamily="34" charset="0"/>
              <a:buChar char="•"/>
            </a:pPr>
            <a:r>
              <a:rPr lang="en-CA" sz="1200" b="0" i="0" u="none" strike="noStrike" kern="1200" dirty="0">
                <a:solidFill>
                  <a:schemeClr val="tx1"/>
                </a:solidFill>
                <a:effectLst/>
                <a:latin typeface="+mn-lt"/>
                <a:ea typeface="+mn-ea"/>
                <a:cs typeface="+mn-cs"/>
              </a:rPr>
              <a:t>Highlight the specific curriculum expectations covered in this lesson.</a:t>
            </a:r>
          </a:p>
          <a:p>
            <a:pPr marL="171450" indent="-171450" rtl="0" fontAlgn="base">
              <a:buFont typeface="Arial" panose="020B0604020202020204" pitchFamily="34" charset="0"/>
              <a:buChar char="•"/>
            </a:pPr>
            <a:r>
              <a:rPr lang="en-CA" sz="1200" b="0" i="0" u="none" strike="noStrike" kern="1200" dirty="0">
                <a:solidFill>
                  <a:schemeClr val="tx1"/>
                </a:solidFill>
                <a:effectLst/>
                <a:latin typeface="+mn-lt"/>
                <a:ea typeface="+mn-ea"/>
                <a:cs typeface="+mn-cs"/>
              </a:rPr>
              <a:t>Emphasize that condensation is the opposite of evaporation.</a:t>
            </a:r>
          </a:p>
          <a:p>
            <a:pPr marL="171450" indent="-171450" rtl="0" fontAlgn="base">
              <a:buFont typeface="Arial" panose="020B0604020202020204" pitchFamily="34" charset="0"/>
              <a:buChar char="•"/>
            </a:pPr>
            <a:r>
              <a:rPr lang="en-CA" sz="1200" b="0" i="0" u="none" strike="noStrike" kern="1200" dirty="0">
                <a:solidFill>
                  <a:schemeClr val="tx1"/>
                </a:solidFill>
                <a:effectLst/>
                <a:latin typeface="+mn-lt"/>
                <a:ea typeface="+mn-ea"/>
                <a:cs typeface="+mn-cs"/>
              </a:rPr>
              <a:t>Reinforce the critical role clouds play in the water cycle for agriculture.</a:t>
            </a:r>
          </a:p>
          <a:p>
            <a:endParaRPr lang="en-CA" b="0" dirty="0">
              <a:effectLst/>
            </a:endParaRPr>
          </a:p>
          <a:p>
            <a:pPr rtl="0"/>
            <a:r>
              <a:rPr lang="en-CA" sz="1200" b="1" i="0" u="none" strike="noStrike" kern="1200" dirty="0">
                <a:solidFill>
                  <a:schemeClr val="tx1"/>
                </a:solidFill>
                <a:effectLst/>
                <a:latin typeface="+mn-lt"/>
                <a:ea typeface="+mn-ea"/>
                <a:cs typeface="+mn-cs"/>
              </a:rPr>
              <a:t>Note:</a:t>
            </a:r>
            <a:r>
              <a:rPr lang="en-CA" sz="1200" b="0" i="0" u="none" strike="noStrike" kern="1200" dirty="0">
                <a:solidFill>
                  <a:schemeClr val="tx1"/>
                </a:solidFill>
                <a:effectLst/>
                <a:latin typeface="+mn-lt"/>
                <a:ea typeface="+mn-ea"/>
                <a:cs typeface="+mn-cs"/>
              </a:rPr>
              <a:t> Rain-fed farming refers to farming that relies on natural rainfall for water, without using any irrigation (using artificial means of watering like canals, pumps or sprinklers).  The majority of Ontario’s grain crops are grown without irrigation. </a:t>
            </a:r>
            <a:endParaRPr lang="en-CA" b="0" dirty="0">
              <a:effectLst/>
            </a:endParaRPr>
          </a:p>
          <a:p>
            <a:br>
              <a:rPr lang="en-CA" dirty="0"/>
            </a:br>
            <a:endParaRPr lang="en-US" dirty="0">
              <a:ea typeface="Calibri"/>
              <a:cs typeface="Calibri"/>
            </a:endParaRPr>
          </a:p>
        </p:txBody>
      </p:sp>
      <p:sp>
        <p:nvSpPr>
          <p:cNvPr id="4" name="Slide Number Placeholder 3"/>
          <p:cNvSpPr>
            <a:spLocks noGrp="1"/>
          </p:cNvSpPr>
          <p:nvPr>
            <p:ph type="sldNum" sz="quarter" idx="5"/>
          </p:nvPr>
        </p:nvSpPr>
        <p:spPr/>
        <p:txBody>
          <a:bodyPr/>
          <a:lstStyle/>
          <a:p>
            <a:fld id="{AB600B0D-3135-40F1-850B-04BBF4FF9402}" type="slidenum">
              <a:t>3</a:t>
            </a:fld>
            <a:endParaRPr lang="en-US"/>
          </a:p>
        </p:txBody>
      </p:sp>
    </p:spTree>
    <p:extLst>
      <p:ext uri="{BB962C8B-B14F-4D97-AF65-F5344CB8AC3E}">
        <p14:creationId xmlns:p14="http://schemas.microsoft.com/office/powerpoint/2010/main" val="20852265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CA" sz="1200" b="1" i="0" u="none" strike="noStrike" kern="1200" dirty="0">
                <a:solidFill>
                  <a:schemeClr val="tx1"/>
                </a:solidFill>
                <a:effectLst/>
                <a:latin typeface="+mn-lt"/>
                <a:ea typeface="+mn-ea"/>
                <a:cs typeface="+mn-cs"/>
              </a:rPr>
              <a:t>Educator Notes:</a:t>
            </a:r>
            <a:endParaRPr lang="en-CA" b="0" dirty="0">
              <a:effectLst/>
            </a:endParaRPr>
          </a:p>
          <a:p>
            <a:pPr marL="171450" indent="-171450" rtl="0" fontAlgn="base">
              <a:buFont typeface="Arial" panose="020B0604020202020204" pitchFamily="34" charset="0"/>
              <a:buChar char="•"/>
            </a:pPr>
            <a:r>
              <a:rPr lang="en-CA" sz="1200" b="0" i="0" u="none" strike="noStrike" kern="1200" dirty="0">
                <a:solidFill>
                  <a:schemeClr val="tx1"/>
                </a:solidFill>
                <a:effectLst/>
                <a:latin typeface="+mn-lt"/>
                <a:ea typeface="+mn-ea"/>
                <a:cs typeface="+mn-cs"/>
              </a:rPr>
              <a:t>Educators - choose the option that best suits your classroom resources and student needs.</a:t>
            </a:r>
          </a:p>
          <a:p>
            <a:pPr marL="171450" indent="-171450" rtl="0" fontAlgn="base">
              <a:buFont typeface="Arial" panose="020B0604020202020204" pitchFamily="34" charset="0"/>
              <a:buChar char="•"/>
            </a:pPr>
            <a:r>
              <a:rPr lang="en-CA" sz="1200" b="0" i="0" u="none" strike="noStrike" kern="1200" dirty="0">
                <a:solidFill>
                  <a:schemeClr val="tx1"/>
                </a:solidFill>
                <a:effectLst/>
                <a:latin typeface="+mn-lt"/>
                <a:ea typeface="+mn-ea"/>
                <a:cs typeface="+mn-cs"/>
              </a:rPr>
              <a:t>A friendly reminder that adult supervision is required for handling hot water in both options, as well as the possible use of a match in the third option</a:t>
            </a:r>
          </a:p>
          <a:p>
            <a:pPr marL="171450" indent="-171450" rtl="0" fontAlgn="base">
              <a:buFont typeface="Arial" panose="020B0604020202020204" pitchFamily="34" charset="0"/>
              <a:buChar char="•"/>
            </a:pPr>
            <a:r>
              <a:rPr lang="en-CA" sz="1200" b="0" i="0" u="none" strike="noStrike" kern="1200" dirty="0">
                <a:solidFill>
                  <a:schemeClr val="tx1"/>
                </a:solidFill>
                <a:effectLst/>
                <a:latin typeface="+mn-lt"/>
                <a:ea typeface="+mn-ea"/>
                <a:cs typeface="+mn-cs"/>
              </a:rPr>
              <a:t>For Option 1, ensure jars are clear for best visibility.</a:t>
            </a:r>
          </a:p>
          <a:p>
            <a:pPr marL="171450" indent="-171450" rtl="0" fontAlgn="base">
              <a:buFont typeface="Arial" panose="020B0604020202020204" pitchFamily="34" charset="0"/>
              <a:buChar char="•"/>
            </a:pPr>
            <a:r>
              <a:rPr lang="en-CA" sz="1200" b="0" i="0" u="none" strike="noStrike" kern="1200" dirty="0">
                <a:solidFill>
                  <a:schemeClr val="tx1"/>
                </a:solidFill>
                <a:effectLst/>
                <a:latin typeface="+mn-lt"/>
                <a:ea typeface="+mn-ea"/>
                <a:cs typeface="+mn-cs"/>
              </a:rPr>
              <a:t>For Option 2, is a more collaborative and larger scale demonstration of clouds.</a:t>
            </a:r>
          </a:p>
          <a:p>
            <a:br>
              <a:rPr lang="en-CA" b="0" dirty="0">
                <a:effectLst/>
              </a:rPr>
            </a:br>
            <a:endParaRPr lang="en-US" dirty="0">
              <a:ea typeface="Calibri"/>
              <a:cs typeface="Calibri"/>
            </a:endParaRPr>
          </a:p>
        </p:txBody>
      </p:sp>
      <p:sp>
        <p:nvSpPr>
          <p:cNvPr id="4" name="Slide Number Placeholder 3"/>
          <p:cNvSpPr>
            <a:spLocks noGrp="1"/>
          </p:cNvSpPr>
          <p:nvPr>
            <p:ph type="sldNum" sz="quarter" idx="5"/>
          </p:nvPr>
        </p:nvSpPr>
        <p:spPr/>
        <p:txBody>
          <a:bodyPr/>
          <a:lstStyle/>
          <a:p>
            <a:fld id="{AB600B0D-3135-40F1-850B-04BBF4FF9402}" type="slidenum">
              <a:t>4</a:t>
            </a:fld>
            <a:endParaRPr lang="en-US"/>
          </a:p>
        </p:txBody>
      </p:sp>
    </p:spTree>
    <p:extLst>
      <p:ext uri="{BB962C8B-B14F-4D97-AF65-F5344CB8AC3E}">
        <p14:creationId xmlns:p14="http://schemas.microsoft.com/office/powerpoint/2010/main" val="39634747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CA" sz="1200" b="1" i="0" u="none" strike="noStrike" kern="1200" dirty="0">
                <a:solidFill>
                  <a:schemeClr val="tx1"/>
                </a:solidFill>
                <a:effectLst/>
                <a:latin typeface="+mn-lt"/>
                <a:ea typeface="+mn-ea"/>
                <a:cs typeface="+mn-cs"/>
              </a:rPr>
              <a:t>(10-15 minutes) </a:t>
            </a:r>
            <a:endParaRPr lang="en-CA" b="0" dirty="0">
              <a:effectLst/>
            </a:endParaRPr>
          </a:p>
          <a:p>
            <a:pPr rtl="0"/>
            <a:r>
              <a:rPr lang="en-CA" sz="1200" b="1" i="0" u="none" strike="noStrike" kern="1200" dirty="0">
                <a:solidFill>
                  <a:schemeClr val="tx1"/>
                </a:solidFill>
                <a:effectLst/>
                <a:latin typeface="+mn-lt"/>
                <a:ea typeface="+mn-ea"/>
                <a:cs typeface="+mn-cs"/>
              </a:rPr>
              <a:t>Educator Notes:</a:t>
            </a:r>
            <a:endParaRPr lang="en-CA" b="0" dirty="0">
              <a:effectLst/>
            </a:endParaRPr>
          </a:p>
          <a:p>
            <a:pPr rtl="0" fontAlgn="base"/>
            <a:r>
              <a:rPr lang="en-CA" sz="1200" b="1" i="0" u="none" strike="noStrike" kern="1200" dirty="0">
                <a:solidFill>
                  <a:schemeClr val="tx1"/>
                </a:solidFill>
                <a:effectLst/>
                <a:latin typeface="+mn-lt"/>
                <a:ea typeface="+mn-ea"/>
                <a:cs typeface="+mn-cs"/>
              </a:rPr>
              <a:t>Purpose:</a:t>
            </a:r>
            <a:r>
              <a:rPr lang="en-CA" sz="1200" b="0" i="0" u="none" strike="noStrike" kern="1200" dirty="0">
                <a:solidFill>
                  <a:schemeClr val="tx1"/>
                </a:solidFill>
                <a:effectLst/>
                <a:latin typeface="+mn-lt"/>
                <a:ea typeface="+mn-ea"/>
                <a:cs typeface="+mn-cs"/>
              </a:rPr>
              <a:t> To engage students with a relatable phenomenon and connect it to the scientific concept of condensation.</a:t>
            </a:r>
          </a:p>
          <a:p>
            <a:pPr rtl="0" fontAlgn="base"/>
            <a:r>
              <a:rPr lang="en-CA" sz="1200" b="1" i="0" u="none" strike="noStrike" kern="1200" dirty="0">
                <a:solidFill>
                  <a:schemeClr val="tx1"/>
                </a:solidFill>
                <a:effectLst/>
                <a:latin typeface="+mn-lt"/>
                <a:ea typeface="+mn-ea"/>
                <a:cs typeface="+mn-cs"/>
              </a:rPr>
              <a:t>Tips:</a:t>
            </a:r>
            <a:r>
              <a:rPr lang="en-CA" sz="1200" b="0" i="0" u="none" strike="noStrike" kern="1200" dirty="0">
                <a:solidFill>
                  <a:schemeClr val="tx1"/>
                </a:solidFill>
                <a:effectLst/>
                <a:latin typeface="+mn-lt"/>
                <a:ea typeface="+mn-ea"/>
                <a:cs typeface="+mn-cs"/>
              </a:rPr>
              <a:t> Encourage predictions and discussion. Use simple analogies to explain water vapour turning back into liquid (e.g., like breath on a cold window).</a:t>
            </a:r>
          </a:p>
          <a:p>
            <a:pPr rtl="0" fontAlgn="base"/>
            <a:r>
              <a:rPr lang="en-CA" sz="1200" b="1" i="0" u="none" strike="noStrike" kern="1200" dirty="0">
                <a:solidFill>
                  <a:schemeClr val="tx1"/>
                </a:solidFill>
                <a:effectLst/>
                <a:latin typeface="+mn-lt"/>
                <a:ea typeface="+mn-ea"/>
                <a:cs typeface="+mn-cs"/>
              </a:rPr>
              <a:t>Farming Link:</a:t>
            </a:r>
            <a:r>
              <a:rPr lang="en-CA" sz="1200" b="0" i="0" u="none" strike="noStrike" kern="1200" dirty="0">
                <a:solidFill>
                  <a:schemeClr val="tx1"/>
                </a:solidFill>
                <a:effectLst/>
                <a:latin typeface="+mn-lt"/>
                <a:ea typeface="+mn-ea"/>
                <a:cs typeface="+mn-cs"/>
              </a:rPr>
              <a:t> Directly link cloud formation to the source of rain, which is essential for rain-fed grain farming.</a:t>
            </a:r>
          </a:p>
          <a:p>
            <a:pPr rtl="0"/>
            <a:endParaRPr lang="en-CA" sz="1200" b="0" i="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AB600B0D-3135-40F1-850B-04BBF4FF9402}" type="slidenum">
              <a:t>5</a:t>
            </a:fld>
            <a:endParaRPr lang="en-US"/>
          </a:p>
        </p:txBody>
      </p:sp>
    </p:spTree>
    <p:extLst>
      <p:ext uri="{BB962C8B-B14F-4D97-AF65-F5344CB8AC3E}">
        <p14:creationId xmlns:p14="http://schemas.microsoft.com/office/powerpoint/2010/main" val="21478371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CA" sz="1200" b="1" i="0" u="none" strike="noStrike" kern="1200" dirty="0">
                <a:solidFill>
                  <a:schemeClr val="tx1"/>
                </a:solidFill>
                <a:effectLst/>
                <a:latin typeface="+mn-lt"/>
                <a:ea typeface="+mn-ea"/>
                <a:cs typeface="+mn-cs"/>
              </a:rPr>
              <a:t>Educators Notes:</a:t>
            </a:r>
            <a:endParaRPr lang="en-CA" b="0" dirty="0">
              <a:effectLst/>
            </a:endParaRPr>
          </a:p>
          <a:p>
            <a:pPr rtl="0"/>
            <a:r>
              <a:rPr lang="en-CA" sz="1200" b="0" i="0" u="none" strike="noStrike" kern="1200" dirty="0">
                <a:solidFill>
                  <a:schemeClr val="tx1"/>
                </a:solidFill>
                <a:effectLst/>
                <a:latin typeface="+mn-lt"/>
                <a:ea typeface="+mn-ea"/>
                <a:cs typeface="+mn-cs"/>
              </a:rPr>
              <a:t>Show the picture of a cold drink on a hot day with water droplets on the outside of the glass. Ask: "Where did this water come from? Did the glass leak?" (Lead them to understand it came from the air).</a:t>
            </a:r>
            <a:endParaRPr lang="en-CA" b="0" dirty="0">
              <a:effectLst/>
            </a:endParaRPr>
          </a:p>
          <a:p>
            <a:br>
              <a:rPr lang="en-CA" b="0" dirty="0">
                <a:effectLst/>
              </a:rPr>
            </a:br>
            <a:br>
              <a:rPr lang="en-CA" b="0" dirty="0">
                <a:effectLst/>
              </a:rPr>
            </a:br>
            <a:endParaRPr lang="en-US" dirty="0"/>
          </a:p>
        </p:txBody>
      </p:sp>
      <p:sp>
        <p:nvSpPr>
          <p:cNvPr id="4" name="Slide Number Placeholder 3"/>
          <p:cNvSpPr>
            <a:spLocks noGrp="1"/>
          </p:cNvSpPr>
          <p:nvPr>
            <p:ph type="sldNum" sz="quarter" idx="5"/>
          </p:nvPr>
        </p:nvSpPr>
        <p:spPr/>
        <p:txBody>
          <a:bodyPr/>
          <a:lstStyle/>
          <a:p>
            <a:fld id="{AB600B0D-3135-40F1-850B-04BBF4FF9402}" type="slidenum">
              <a:t>6</a:t>
            </a:fld>
            <a:endParaRPr lang="en-US"/>
          </a:p>
        </p:txBody>
      </p:sp>
    </p:spTree>
    <p:extLst>
      <p:ext uri="{BB962C8B-B14F-4D97-AF65-F5344CB8AC3E}">
        <p14:creationId xmlns:p14="http://schemas.microsoft.com/office/powerpoint/2010/main" val="40392757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44E455-7CD2-46F6-6E5F-327F92AD72F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E5D6505-7A8D-5F48-8E36-9A336677762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1C7E79C-C17B-5864-383F-6B842555315D}"/>
              </a:ext>
            </a:extLst>
          </p:cNvPr>
          <p:cNvSpPr>
            <a:spLocks noGrp="1"/>
          </p:cNvSpPr>
          <p:nvPr>
            <p:ph type="body" idx="1"/>
          </p:nvPr>
        </p:nvSpPr>
        <p:spPr/>
        <p:txBody>
          <a:bodyPr/>
          <a:lstStyle/>
          <a:p>
            <a:pPr rtl="0"/>
            <a:r>
              <a:rPr lang="en-CA" sz="1200" b="1" i="0" u="none" strike="noStrike" kern="1200" dirty="0">
                <a:solidFill>
                  <a:schemeClr val="tx1"/>
                </a:solidFill>
                <a:effectLst/>
                <a:latin typeface="+mn-lt"/>
                <a:ea typeface="+mn-ea"/>
                <a:cs typeface="+mn-cs"/>
              </a:rPr>
              <a:t>Educators notes:</a:t>
            </a:r>
            <a:endParaRPr lang="en-CA" b="0" dirty="0">
              <a:effectLst/>
            </a:endParaRPr>
          </a:p>
          <a:p>
            <a:pPr rtl="0"/>
            <a:r>
              <a:rPr lang="en-CA" sz="1200" b="1" i="0" u="none" strike="noStrike" kern="1200" dirty="0">
                <a:solidFill>
                  <a:schemeClr val="tx1"/>
                </a:solidFill>
                <a:effectLst/>
                <a:latin typeface="+mn-lt"/>
                <a:ea typeface="+mn-ea"/>
                <a:cs typeface="+mn-cs"/>
              </a:rPr>
              <a:t>Recall Evaporation:</a:t>
            </a:r>
            <a:r>
              <a:rPr lang="en-CA" sz="1200" b="0" i="0" u="none" strike="noStrike" kern="1200" dirty="0">
                <a:solidFill>
                  <a:schemeClr val="tx1"/>
                </a:solidFill>
                <a:effectLst/>
                <a:latin typeface="+mn-lt"/>
                <a:ea typeface="+mn-ea"/>
                <a:cs typeface="+mn-cs"/>
              </a:rPr>
              <a:t> "</a:t>
            </a:r>
            <a:r>
              <a:rPr lang="en-CA" sz="1200" b="0" i="0" u="sng" strike="noStrike" kern="1200" dirty="0">
                <a:solidFill>
                  <a:schemeClr val="tx1"/>
                </a:solidFill>
                <a:effectLst/>
                <a:latin typeface="+mn-lt"/>
                <a:ea typeface="+mn-ea"/>
                <a:cs typeface="+mn-cs"/>
                <a:hlinkClick r:id="rId3"/>
              </a:rPr>
              <a:t>In our lesson 2, water evaporated from puddles and fields and went up into the air as invisible water vapour</a:t>
            </a:r>
            <a:r>
              <a:rPr lang="en-CA" sz="1200" b="0" i="0" u="none" strike="noStrike" kern="1200" dirty="0">
                <a:solidFill>
                  <a:schemeClr val="tx1"/>
                </a:solidFill>
                <a:effectLst/>
                <a:latin typeface="+mn-lt"/>
                <a:ea typeface="+mn-ea"/>
                <a:cs typeface="+mn-cs"/>
              </a:rPr>
              <a:t>. What do you think happens to that water vapour high up in the sky?</a:t>
            </a:r>
            <a:endParaRPr lang="en-CA" b="0" dirty="0">
              <a:effectLst/>
            </a:endParaRPr>
          </a:p>
          <a:p>
            <a:br>
              <a:rPr lang="en-CA" b="0" dirty="0">
                <a:effectLst/>
              </a:rPr>
            </a:br>
            <a:endParaRPr lang="en-CA" b="0" dirty="0">
              <a:effectLst/>
            </a:endParaRPr>
          </a:p>
          <a:p>
            <a:pPr rtl="0"/>
            <a:r>
              <a:rPr lang="en-CA" sz="1200" b="1" i="0" u="none" strike="noStrike" kern="1200" dirty="0">
                <a:solidFill>
                  <a:schemeClr val="tx1"/>
                </a:solidFill>
                <a:effectLst/>
                <a:latin typeface="+mn-lt"/>
                <a:ea typeface="+mn-ea"/>
                <a:cs typeface="+mn-cs"/>
              </a:rPr>
              <a:t>Introduce Condensation:</a:t>
            </a:r>
            <a:r>
              <a:rPr lang="en-CA" sz="1200" b="0" i="0" u="none" strike="noStrike" kern="1200" dirty="0">
                <a:solidFill>
                  <a:schemeClr val="tx1"/>
                </a:solidFill>
                <a:effectLst/>
                <a:latin typeface="+mn-lt"/>
                <a:ea typeface="+mn-ea"/>
                <a:cs typeface="+mn-cs"/>
              </a:rPr>
              <a:t> Explain that high in the sky, the air is much colder. When water vapour gets cold, it changes back into tiny liquid water droplets. This process is called "condensation." These tiny droplets clump together to form clouds!</a:t>
            </a:r>
            <a:endParaRPr lang="en-CA" b="0" dirty="0">
              <a:effectLst/>
            </a:endParaRPr>
          </a:p>
          <a:p>
            <a:br>
              <a:rPr lang="en-CA" dirty="0"/>
            </a:br>
            <a:endParaRPr lang="en-US" dirty="0"/>
          </a:p>
        </p:txBody>
      </p:sp>
      <p:sp>
        <p:nvSpPr>
          <p:cNvPr id="4" name="Slide Number Placeholder 3">
            <a:extLst>
              <a:ext uri="{FF2B5EF4-FFF2-40B4-BE49-F238E27FC236}">
                <a16:creationId xmlns:a16="http://schemas.microsoft.com/office/drawing/2014/main" id="{898F8583-8C81-4265-076D-B2A1E4FFF388}"/>
              </a:ext>
            </a:extLst>
          </p:cNvPr>
          <p:cNvSpPr>
            <a:spLocks noGrp="1"/>
          </p:cNvSpPr>
          <p:nvPr>
            <p:ph type="sldNum" sz="quarter" idx="5"/>
          </p:nvPr>
        </p:nvSpPr>
        <p:spPr/>
        <p:txBody>
          <a:bodyPr/>
          <a:lstStyle/>
          <a:p>
            <a:fld id="{AB600B0D-3135-40F1-850B-04BBF4FF9402}" type="slidenum">
              <a:t>7</a:t>
            </a:fld>
            <a:endParaRPr lang="en-US"/>
          </a:p>
        </p:txBody>
      </p:sp>
    </p:spTree>
    <p:extLst>
      <p:ext uri="{BB962C8B-B14F-4D97-AF65-F5344CB8AC3E}">
        <p14:creationId xmlns:p14="http://schemas.microsoft.com/office/powerpoint/2010/main" val="2394299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AC4ED0-9351-04BC-66C3-B67E3CEA443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7E019E1-9DE4-107C-0B29-7402E63AFB4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6E624E0-B0DC-8ED7-398B-C951A49575CA}"/>
              </a:ext>
            </a:extLst>
          </p:cNvPr>
          <p:cNvSpPr>
            <a:spLocks noGrp="1"/>
          </p:cNvSpPr>
          <p:nvPr>
            <p:ph type="body" idx="1"/>
          </p:nvPr>
        </p:nvSpPr>
        <p:spPr/>
        <p:txBody>
          <a:bodyPr/>
          <a:lstStyle/>
          <a:p>
            <a:pPr rtl="0"/>
            <a:r>
              <a:rPr lang="en-CA" sz="1200" b="1" i="0" u="none" strike="noStrike" kern="1200" dirty="0">
                <a:solidFill>
                  <a:schemeClr val="tx1"/>
                </a:solidFill>
                <a:effectLst/>
                <a:latin typeface="+mn-lt"/>
                <a:ea typeface="+mn-ea"/>
                <a:cs typeface="+mn-cs"/>
              </a:rPr>
              <a:t>Educator notes:</a:t>
            </a:r>
            <a:endParaRPr lang="en-CA" b="0" dirty="0">
              <a:effectLst/>
            </a:endParaRPr>
          </a:p>
          <a:p>
            <a:pPr rtl="0"/>
            <a:r>
              <a:rPr lang="en-CA" sz="1200" b="0" i="0" u="none" strike="noStrike" kern="1200" dirty="0">
                <a:solidFill>
                  <a:schemeClr val="tx1"/>
                </a:solidFill>
                <a:effectLst/>
                <a:latin typeface="+mn-lt"/>
                <a:ea typeface="+mn-ea"/>
                <a:cs typeface="+mn-cs"/>
              </a:rPr>
              <a:t>This video is edited to focus only on the condensation portion of the water cycle.</a:t>
            </a:r>
            <a:endParaRPr lang="en-CA" b="0" dirty="0">
              <a:effectLst/>
            </a:endParaRPr>
          </a:p>
          <a:p>
            <a:br>
              <a:rPr lang="en-CA" b="0" dirty="0">
                <a:effectLst/>
              </a:rPr>
            </a:br>
            <a:endParaRPr lang="en-CA" b="0" dirty="0">
              <a:effectLst/>
            </a:endParaRPr>
          </a:p>
          <a:p>
            <a:pPr rtl="0"/>
            <a:r>
              <a:rPr lang="en-CA" sz="1200" b="0" i="0" u="none" strike="noStrike" kern="1200" dirty="0">
                <a:solidFill>
                  <a:schemeClr val="tx1"/>
                </a:solidFill>
                <a:effectLst/>
                <a:latin typeface="+mn-lt"/>
                <a:ea typeface="+mn-ea"/>
                <a:cs typeface="+mn-cs"/>
              </a:rPr>
              <a:t>Video source from: </a:t>
            </a:r>
            <a:r>
              <a:rPr lang="en-CA" sz="1200" b="0" i="0" u="sng" strike="noStrike" kern="1200" dirty="0">
                <a:solidFill>
                  <a:schemeClr val="tx1"/>
                </a:solidFill>
                <a:effectLst/>
                <a:latin typeface="+mn-lt"/>
                <a:ea typeface="+mn-ea"/>
                <a:cs typeface="+mn-cs"/>
                <a:hlinkClick r:id="rId3"/>
              </a:rPr>
              <a:t>https://www.youtube.com/watch?v=TD3XSIE4ymo</a:t>
            </a:r>
            <a:r>
              <a:rPr lang="en-CA" sz="1200" b="0" i="0" u="none" strike="noStrike" kern="1200" dirty="0">
                <a:solidFill>
                  <a:schemeClr val="tx1"/>
                </a:solidFill>
                <a:effectLst/>
                <a:latin typeface="+mn-lt"/>
                <a:ea typeface="+mn-ea"/>
                <a:cs typeface="+mn-cs"/>
              </a:rPr>
              <a:t> </a:t>
            </a:r>
            <a:endParaRPr lang="en-CA" b="0" dirty="0">
              <a:effectLst/>
            </a:endParaRPr>
          </a:p>
          <a:p>
            <a:br>
              <a:rPr lang="en-CA" dirty="0"/>
            </a:br>
            <a:endParaRPr lang="en-US" dirty="0"/>
          </a:p>
        </p:txBody>
      </p:sp>
      <p:sp>
        <p:nvSpPr>
          <p:cNvPr id="4" name="Slide Number Placeholder 3">
            <a:extLst>
              <a:ext uri="{FF2B5EF4-FFF2-40B4-BE49-F238E27FC236}">
                <a16:creationId xmlns:a16="http://schemas.microsoft.com/office/drawing/2014/main" id="{AC617516-BDBB-B241-FE9F-2C8FB7C45C5C}"/>
              </a:ext>
            </a:extLst>
          </p:cNvPr>
          <p:cNvSpPr>
            <a:spLocks noGrp="1"/>
          </p:cNvSpPr>
          <p:nvPr>
            <p:ph type="sldNum" sz="quarter" idx="5"/>
          </p:nvPr>
        </p:nvSpPr>
        <p:spPr/>
        <p:txBody>
          <a:bodyPr/>
          <a:lstStyle/>
          <a:p>
            <a:fld id="{AB600B0D-3135-40F1-850B-04BBF4FF9402}" type="slidenum">
              <a:t>8</a:t>
            </a:fld>
            <a:endParaRPr lang="en-US"/>
          </a:p>
        </p:txBody>
      </p:sp>
    </p:spTree>
    <p:extLst>
      <p:ext uri="{BB962C8B-B14F-4D97-AF65-F5344CB8AC3E}">
        <p14:creationId xmlns:p14="http://schemas.microsoft.com/office/powerpoint/2010/main" val="9157059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AC4ED0-9351-04BC-66C3-B67E3CEA443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7E019E1-9DE4-107C-0B29-7402E63AFB4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6E624E0-B0DC-8ED7-398B-C951A49575CA}"/>
              </a:ext>
            </a:extLst>
          </p:cNvPr>
          <p:cNvSpPr>
            <a:spLocks noGrp="1"/>
          </p:cNvSpPr>
          <p:nvPr>
            <p:ph type="body" idx="1"/>
          </p:nvPr>
        </p:nvSpPr>
        <p:spPr/>
        <p:txBody>
          <a:bodyPr/>
          <a:lstStyle/>
          <a:p>
            <a:pPr rtl="0"/>
            <a:r>
              <a:rPr lang="en-CA" sz="1200" b="1" i="0" u="none" strike="noStrike" kern="1200" dirty="0">
                <a:solidFill>
                  <a:schemeClr val="tx1"/>
                </a:solidFill>
                <a:effectLst/>
                <a:latin typeface="+mn-lt"/>
                <a:ea typeface="+mn-ea"/>
                <a:cs typeface="+mn-cs"/>
              </a:rPr>
              <a:t>Educator notes:</a:t>
            </a:r>
            <a:endParaRPr lang="en-CA" b="0" dirty="0">
              <a:effectLst/>
            </a:endParaRPr>
          </a:p>
          <a:p>
            <a:pPr rtl="0"/>
            <a:r>
              <a:rPr lang="en-CA" sz="1200" b="1" i="0" u="none" strike="noStrike" kern="1200" dirty="0">
                <a:solidFill>
                  <a:schemeClr val="tx1"/>
                </a:solidFill>
                <a:effectLst/>
                <a:latin typeface="+mn-lt"/>
                <a:ea typeface="+mn-ea"/>
                <a:cs typeface="+mn-cs"/>
              </a:rPr>
              <a:t>Farming Connection:</a:t>
            </a:r>
            <a:r>
              <a:rPr lang="en-CA" sz="1200" b="0" i="0" u="none" strike="noStrike" kern="1200" dirty="0">
                <a:solidFill>
                  <a:schemeClr val="tx1"/>
                </a:solidFill>
                <a:effectLst/>
                <a:latin typeface="+mn-lt"/>
                <a:ea typeface="+mn-ea"/>
                <a:cs typeface="+mn-cs"/>
              </a:rPr>
              <a:t> Ask: "Why are clouds important for grain farmers? What do they hope comes from the clouds?" (They hold the water that will eventually fall as rain for their crops).</a:t>
            </a:r>
            <a:endParaRPr lang="en-CA" b="0" dirty="0">
              <a:effectLst/>
            </a:endParaRPr>
          </a:p>
          <a:p>
            <a:endParaRPr lang="en-CA" b="0" dirty="0">
              <a:effectLst/>
            </a:endParaRPr>
          </a:p>
          <a:p>
            <a:pPr rtl="0"/>
            <a:r>
              <a:rPr lang="en-CA" sz="1200" b="1" i="0" u="none" strike="noStrike" kern="1200" dirty="0">
                <a:solidFill>
                  <a:schemeClr val="tx1"/>
                </a:solidFill>
                <a:effectLst/>
                <a:latin typeface="+mn-lt"/>
                <a:ea typeface="+mn-ea"/>
                <a:cs typeface="+mn-cs"/>
              </a:rPr>
              <a:t>Some information to share:  Why are clouds important for grain farmers?</a:t>
            </a:r>
            <a:endParaRPr lang="en-CA" b="0" dirty="0">
              <a:effectLst/>
            </a:endParaRPr>
          </a:p>
          <a:p>
            <a:pPr rtl="0"/>
            <a:r>
              <a:rPr lang="en-CA" sz="1200" b="0" i="0" u="none" strike="noStrike" kern="1200" dirty="0">
                <a:solidFill>
                  <a:schemeClr val="tx1"/>
                </a:solidFill>
                <a:effectLst/>
                <a:latin typeface="+mn-lt"/>
                <a:ea typeface="+mn-ea"/>
                <a:cs typeface="+mn-cs"/>
              </a:rPr>
              <a:t>Clouds are incredibly important for grain farmers because they are essentially the </a:t>
            </a:r>
            <a:r>
              <a:rPr lang="en-CA" sz="1200" b="1" i="0" u="none" strike="noStrike" kern="1200" dirty="0">
                <a:solidFill>
                  <a:schemeClr val="tx1"/>
                </a:solidFill>
                <a:effectLst/>
                <a:latin typeface="+mn-lt"/>
                <a:ea typeface="+mn-ea"/>
                <a:cs typeface="+mn-cs"/>
              </a:rPr>
              <a:t>storage tanks for the water</a:t>
            </a:r>
            <a:r>
              <a:rPr lang="en-CA" sz="1200" b="0" i="0" u="none" strike="noStrike" kern="1200" dirty="0">
                <a:solidFill>
                  <a:schemeClr val="tx1"/>
                </a:solidFill>
                <a:effectLst/>
                <a:latin typeface="+mn-lt"/>
                <a:ea typeface="+mn-ea"/>
                <a:cs typeface="+mn-cs"/>
              </a:rPr>
              <a:t> that their crops need to grow. While the clouds themselves aren't directly providing the water at that moment, they hold the moisture that will eventually fall as rain. Without this rain, grain crops like barley, corn, oats, soybeans and wheat wouldn't have enough water to thrive, leading to poor harvests or even crop failure.</a:t>
            </a:r>
            <a:endParaRPr lang="en-CA" b="0" dirty="0">
              <a:effectLst/>
            </a:endParaRPr>
          </a:p>
          <a:p>
            <a:pPr rtl="0"/>
            <a:r>
              <a:rPr lang="en-CA" sz="1200" b="1" i="0" u="none" strike="noStrike" kern="1200" dirty="0">
                <a:solidFill>
                  <a:schemeClr val="tx1"/>
                </a:solidFill>
                <a:effectLst/>
                <a:latin typeface="+mn-lt"/>
                <a:ea typeface="+mn-ea"/>
                <a:cs typeface="+mn-cs"/>
              </a:rPr>
              <a:t>What do they hope comes from the clouds?</a:t>
            </a:r>
            <a:endParaRPr lang="en-CA" b="0" dirty="0">
              <a:effectLst/>
            </a:endParaRPr>
          </a:p>
          <a:p>
            <a:pPr rtl="0"/>
            <a:r>
              <a:rPr lang="en-CA" sz="1200" b="0" i="0" u="none" strike="noStrike" kern="1200" dirty="0">
                <a:solidFill>
                  <a:schemeClr val="tx1"/>
                </a:solidFill>
                <a:effectLst/>
                <a:latin typeface="+mn-lt"/>
                <a:ea typeface="+mn-ea"/>
                <a:cs typeface="+mn-cs"/>
              </a:rPr>
              <a:t>Grain farmers hope for </a:t>
            </a:r>
            <a:r>
              <a:rPr lang="en-CA" sz="1200" b="1" i="0" u="none" strike="noStrike" kern="1200" dirty="0">
                <a:solidFill>
                  <a:schemeClr val="tx1"/>
                </a:solidFill>
                <a:effectLst/>
                <a:latin typeface="+mn-lt"/>
                <a:ea typeface="+mn-ea"/>
                <a:cs typeface="+mn-cs"/>
              </a:rPr>
              <a:t>rain</a:t>
            </a:r>
            <a:r>
              <a:rPr lang="en-CA" sz="1200" b="0" i="0" u="none" strike="noStrike" kern="1200" dirty="0">
                <a:solidFill>
                  <a:schemeClr val="tx1"/>
                </a:solidFill>
                <a:effectLst/>
                <a:latin typeface="+mn-lt"/>
                <a:ea typeface="+mn-ea"/>
                <a:cs typeface="+mn-cs"/>
              </a:rPr>
              <a:t> to come from the clouds. They want gentle, consistent rain that soaks into the ground, providing the necessary hydration for their plants to grow strong and produce good yields (amount that is harvested). Too little rain (drought) is disastrous, and too much rain (flooding) can also be harmful, so a balanced amount is key.</a:t>
            </a:r>
            <a:endParaRPr lang="en-CA" b="0" dirty="0">
              <a:effectLst/>
            </a:endParaRPr>
          </a:p>
          <a:p>
            <a:pPr rtl="0"/>
            <a:r>
              <a:rPr lang="en-CA" sz="1200" b="1" i="0" u="none" strike="noStrike" kern="1200" dirty="0">
                <a:solidFill>
                  <a:schemeClr val="tx1"/>
                </a:solidFill>
                <a:effectLst/>
                <a:latin typeface="+mn-lt"/>
                <a:ea typeface="+mn-ea"/>
                <a:cs typeface="+mn-cs"/>
              </a:rPr>
              <a:t>Sources: </a:t>
            </a:r>
            <a:endParaRPr lang="en-CA" b="0" dirty="0">
              <a:effectLst/>
            </a:endParaRPr>
          </a:p>
          <a:p>
            <a:pPr rtl="0"/>
            <a:r>
              <a:rPr lang="en-CA" sz="1200" b="0" i="0" u="sng" strike="noStrike" kern="1200" dirty="0">
                <a:solidFill>
                  <a:schemeClr val="tx1"/>
                </a:solidFill>
                <a:effectLst/>
                <a:latin typeface="+mn-lt"/>
                <a:ea typeface="+mn-ea"/>
                <a:cs typeface="+mn-cs"/>
                <a:hlinkClick r:id="rId3"/>
              </a:rPr>
              <a:t>https://goodineverygrain.ca/2020/07/07/ontario-grains-need-a-drink/</a:t>
            </a:r>
            <a:endParaRPr lang="en-CA" b="0" dirty="0">
              <a:effectLst/>
            </a:endParaRPr>
          </a:p>
          <a:p>
            <a:pPr rtl="0"/>
            <a:r>
              <a:rPr lang="en-CA" sz="1200" b="0" i="0" u="sng" strike="noStrike" kern="1200" dirty="0">
                <a:solidFill>
                  <a:schemeClr val="tx1"/>
                </a:solidFill>
                <a:effectLst/>
                <a:latin typeface="+mn-lt"/>
                <a:ea typeface="+mn-ea"/>
                <a:cs typeface="+mn-cs"/>
                <a:hlinkClick r:id="rId4"/>
              </a:rPr>
              <a:t>https://ontariograinfarmer.ca/2021/03/01/managing-the-weather/#:~:text=UTILIZING%20DATA,depending%20on%20the%20growth%20stage</a:t>
            </a:r>
            <a:r>
              <a:rPr lang="en-CA" sz="1200" b="0" i="0" u="none" strike="noStrike" kern="1200" dirty="0">
                <a:solidFill>
                  <a:schemeClr val="tx1"/>
                </a:solidFill>
                <a:effectLst/>
                <a:latin typeface="+mn-lt"/>
                <a:ea typeface="+mn-ea"/>
                <a:cs typeface="+mn-cs"/>
              </a:rPr>
              <a:t>.</a:t>
            </a:r>
            <a:endParaRPr lang="en-CA" b="0" dirty="0">
              <a:effectLst/>
            </a:endParaRPr>
          </a:p>
          <a:p>
            <a:br>
              <a:rPr lang="en-CA" b="0" dirty="0">
                <a:effectLst/>
              </a:rPr>
            </a:br>
            <a:br>
              <a:rPr lang="en-CA" b="0" dirty="0">
                <a:effectLst/>
              </a:rPr>
            </a:br>
            <a:endParaRPr lang="en-US" dirty="0"/>
          </a:p>
        </p:txBody>
      </p:sp>
      <p:sp>
        <p:nvSpPr>
          <p:cNvPr id="4" name="Slide Number Placeholder 3">
            <a:extLst>
              <a:ext uri="{FF2B5EF4-FFF2-40B4-BE49-F238E27FC236}">
                <a16:creationId xmlns:a16="http://schemas.microsoft.com/office/drawing/2014/main" id="{AC617516-BDBB-B241-FE9F-2C8FB7C45C5C}"/>
              </a:ext>
            </a:extLst>
          </p:cNvPr>
          <p:cNvSpPr>
            <a:spLocks noGrp="1"/>
          </p:cNvSpPr>
          <p:nvPr>
            <p:ph type="sldNum" sz="quarter" idx="5"/>
          </p:nvPr>
        </p:nvSpPr>
        <p:spPr/>
        <p:txBody>
          <a:bodyPr/>
          <a:lstStyle/>
          <a:p>
            <a:fld id="{AB600B0D-3135-40F1-850B-04BBF4FF9402}" type="slidenum">
              <a:t>9</a:t>
            </a:fld>
            <a:endParaRPr lang="en-US"/>
          </a:p>
        </p:txBody>
      </p:sp>
    </p:spTree>
    <p:extLst>
      <p:ext uri="{BB962C8B-B14F-4D97-AF65-F5344CB8AC3E}">
        <p14:creationId xmlns:p14="http://schemas.microsoft.com/office/powerpoint/2010/main" val="28432698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FD2947-9255-FAAE-9947-D694934A1EC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fr-CA"/>
          </a:p>
        </p:txBody>
      </p:sp>
      <p:sp>
        <p:nvSpPr>
          <p:cNvPr id="3" name="Subtitle 2">
            <a:extLst>
              <a:ext uri="{FF2B5EF4-FFF2-40B4-BE49-F238E27FC236}">
                <a16:creationId xmlns:a16="http://schemas.microsoft.com/office/drawing/2014/main" id="{676A86E7-82FA-DEF7-6089-F909958926E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r-CA"/>
          </a:p>
        </p:txBody>
      </p:sp>
      <p:sp>
        <p:nvSpPr>
          <p:cNvPr id="4" name="Date Placeholder 3">
            <a:extLst>
              <a:ext uri="{FF2B5EF4-FFF2-40B4-BE49-F238E27FC236}">
                <a16:creationId xmlns:a16="http://schemas.microsoft.com/office/drawing/2014/main" id="{69BE2A06-5EAB-1F65-D2DF-76EA58D8B454}"/>
              </a:ext>
            </a:extLst>
          </p:cNvPr>
          <p:cNvSpPr>
            <a:spLocks noGrp="1"/>
          </p:cNvSpPr>
          <p:nvPr>
            <p:ph type="dt" sz="half" idx="10"/>
          </p:nvPr>
        </p:nvSpPr>
        <p:spPr/>
        <p:txBody>
          <a:bodyPr/>
          <a:lstStyle/>
          <a:p>
            <a:fld id="{77B941BA-CFAA-C54B-A0A5-E6873AC18504}" type="datetimeFigureOut">
              <a:rPr lang="fr-CA" smtClean="0"/>
              <a:t>2026-01-05</a:t>
            </a:fld>
            <a:endParaRPr lang="fr-CA"/>
          </a:p>
        </p:txBody>
      </p:sp>
      <p:sp>
        <p:nvSpPr>
          <p:cNvPr id="5" name="Footer Placeholder 4">
            <a:extLst>
              <a:ext uri="{FF2B5EF4-FFF2-40B4-BE49-F238E27FC236}">
                <a16:creationId xmlns:a16="http://schemas.microsoft.com/office/drawing/2014/main" id="{BF611C28-0450-E36D-4242-40A923006843}"/>
              </a:ext>
            </a:extLst>
          </p:cNvPr>
          <p:cNvSpPr>
            <a:spLocks noGrp="1"/>
          </p:cNvSpPr>
          <p:nvPr>
            <p:ph type="ftr" sz="quarter" idx="11"/>
          </p:nvPr>
        </p:nvSpPr>
        <p:spPr/>
        <p:txBody>
          <a:bodyPr/>
          <a:lstStyle/>
          <a:p>
            <a:endParaRPr lang="fr-CA"/>
          </a:p>
        </p:txBody>
      </p:sp>
      <p:sp>
        <p:nvSpPr>
          <p:cNvPr id="6" name="Slide Number Placeholder 5">
            <a:extLst>
              <a:ext uri="{FF2B5EF4-FFF2-40B4-BE49-F238E27FC236}">
                <a16:creationId xmlns:a16="http://schemas.microsoft.com/office/drawing/2014/main" id="{F260ECE7-282F-D952-96A9-48DD8C0F9A59}"/>
              </a:ext>
            </a:extLst>
          </p:cNvPr>
          <p:cNvSpPr>
            <a:spLocks noGrp="1"/>
          </p:cNvSpPr>
          <p:nvPr>
            <p:ph type="sldNum" sz="quarter" idx="12"/>
          </p:nvPr>
        </p:nvSpPr>
        <p:spPr/>
        <p:txBody>
          <a:bodyPr/>
          <a:lstStyle/>
          <a:p>
            <a:fld id="{FB1A935B-D0CD-D04A-8D83-4A655ACDE19B}" type="slidenum">
              <a:rPr lang="fr-CA" smtClean="0"/>
              <a:t>‹#›</a:t>
            </a:fld>
            <a:endParaRPr lang="fr-CA"/>
          </a:p>
        </p:txBody>
      </p:sp>
    </p:spTree>
    <p:extLst>
      <p:ext uri="{BB962C8B-B14F-4D97-AF65-F5344CB8AC3E}">
        <p14:creationId xmlns:p14="http://schemas.microsoft.com/office/powerpoint/2010/main" val="3592013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468F4E-3E43-5F7A-8D1D-DACCD9DD868E}"/>
              </a:ext>
            </a:extLst>
          </p:cNvPr>
          <p:cNvSpPr>
            <a:spLocks noGrp="1"/>
          </p:cNvSpPr>
          <p:nvPr>
            <p:ph type="title"/>
          </p:nvPr>
        </p:nvSpPr>
        <p:spPr/>
        <p:txBody>
          <a:bodyPr/>
          <a:lstStyle/>
          <a:p>
            <a:r>
              <a:rPr lang="en-US"/>
              <a:t>Click to edit Master title style</a:t>
            </a:r>
            <a:endParaRPr lang="fr-CA"/>
          </a:p>
        </p:txBody>
      </p:sp>
      <p:sp>
        <p:nvSpPr>
          <p:cNvPr id="3" name="Vertical Text Placeholder 2">
            <a:extLst>
              <a:ext uri="{FF2B5EF4-FFF2-40B4-BE49-F238E27FC236}">
                <a16:creationId xmlns:a16="http://schemas.microsoft.com/office/drawing/2014/main" id="{E178FD57-8418-EF7B-7E94-18D9110EE77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Date Placeholder 3">
            <a:extLst>
              <a:ext uri="{FF2B5EF4-FFF2-40B4-BE49-F238E27FC236}">
                <a16:creationId xmlns:a16="http://schemas.microsoft.com/office/drawing/2014/main" id="{AA9C18F4-951A-24CF-CB04-291EDF1366D2}"/>
              </a:ext>
            </a:extLst>
          </p:cNvPr>
          <p:cNvSpPr>
            <a:spLocks noGrp="1"/>
          </p:cNvSpPr>
          <p:nvPr>
            <p:ph type="dt" sz="half" idx="10"/>
          </p:nvPr>
        </p:nvSpPr>
        <p:spPr/>
        <p:txBody>
          <a:bodyPr/>
          <a:lstStyle/>
          <a:p>
            <a:fld id="{77B941BA-CFAA-C54B-A0A5-E6873AC18504}" type="datetimeFigureOut">
              <a:rPr lang="fr-CA" smtClean="0"/>
              <a:t>2026-01-05</a:t>
            </a:fld>
            <a:endParaRPr lang="fr-CA"/>
          </a:p>
        </p:txBody>
      </p:sp>
      <p:sp>
        <p:nvSpPr>
          <p:cNvPr id="5" name="Footer Placeholder 4">
            <a:extLst>
              <a:ext uri="{FF2B5EF4-FFF2-40B4-BE49-F238E27FC236}">
                <a16:creationId xmlns:a16="http://schemas.microsoft.com/office/drawing/2014/main" id="{433ADEB3-89F4-608F-AFB2-1D11311FCE05}"/>
              </a:ext>
            </a:extLst>
          </p:cNvPr>
          <p:cNvSpPr>
            <a:spLocks noGrp="1"/>
          </p:cNvSpPr>
          <p:nvPr>
            <p:ph type="ftr" sz="quarter" idx="11"/>
          </p:nvPr>
        </p:nvSpPr>
        <p:spPr/>
        <p:txBody>
          <a:bodyPr/>
          <a:lstStyle/>
          <a:p>
            <a:endParaRPr lang="fr-CA"/>
          </a:p>
        </p:txBody>
      </p:sp>
      <p:sp>
        <p:nvSpPr>
          <p:cNvPr id="6" name="Slide Number Placeholder 5">
            <a:extLst>
              <a:ext uri="{FF2B5EF4-FFF2-40B4-BE49-F238E27FC236}">
                <a16:creationId xmlns:a16="http://schemas.microsoft.com/office/drawing/2014/main" id="{484CE1BD-F596-27EE-2EAB-332792590CB6}"/>
              </a:ext>
            </a:extLst>
          </p:cNvPr>
          <p:cNvSpPr>
            <a:spLocks noGrp="1"/>
          </p:cNvSpPr>
          <p:nvPr>
            <p:ph type="sldNum" sz="quarter" idx="12"/>
          </p:nvPr>
        </p:nvSpPr>
        <p:spPr/>
        <p:txBody>
          <a:bodyPr/>
          <a:lstStyle/>
          <a:p>
            <a:fld id="{FB1A935B-D0CD-D04A-8D83-4A655ACDE19B}" type="slidenum">
              <a:rPr lang="fr-CA" smtClean="0"/>
              <a:t>‹#›</a:t>
            </a:fld>
            <a:endParaRPr lang="fr-CA"/>
          </a:p>
        </p:txBody>
      </p:sp>
    </p:spTree>
    <p:extLst>
      <p:ext uri="{BB962C8B-B14F-4D97-AF65-F5344CB8AC3E}">
        <p14:creationId xmlns:p14="http://schemas.microsoft.com/office/powerpoint/2010/main" val="28134728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6256C54-C062-716B-0F58-2B5EFEDC4EE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fr-CA"/>
          </a:p>
        </p:txBody>
      </p:sp>
      <p:sp>
        <p:nvSpPr>
          <p:cNvPr id="3" name="Vertical Text Placeholder 2">
            <a:extLst>
              <a:ext uri="{FF2B5EF4-FFF2-40B4-BE49-F238E27FC236}">
                <a16:creationId xmlns:a16="http://schemas.microsoft.com/office/drawing/2014/main" id="{51C3EB4D-28E7-9A73-A9C4-97A46BF0F6A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Date Placeholder 3">
            <a:extLst>
              <a:ext uri="{FF2B5EF4-FFF2-40B4-BE49-F238E27FC236}">
                <a16:creationId xmlns:a16="http://schemas.microsoft.com/office/drawing/2014/main" id="{B747D1DD-3E40-3EC2-7AEF-BB1978BCFBAF}"/>
              </a:ext>
            </a:extLst>
          </p:cNvPr>
          <p:cNvSpPr>
            <a:spLocks noGrp="1"/>
          </p:cNvSpPr>
          <p:nvPr>
            <p:ph type="dt" sz="half" idx="10"/>
          </p:nvPr>
        </p:nvSpPr>
        <p:spPr/>
        <p:txBody>
          <a:bodyPr/>
          <a:lstStyle/>
          <a:p>
            <a:fld id="{77B941BA-CFAA-C54B-A0A5-E6873AC18504}" type="datetimeFigureOut">
              <a:rPr lang="fr-CA" smtClean="0"/>
              <a:t>2026-01-05</a:t>
            </a:fld>
            <a:endParaRPr lang="fr-CA"/>
          </a:p>
        </p:txBody>
      </p:sp>
      <p:sp>
        <p:nvSpPr>
          <p:cNvPr id="5" name="Footer Placeholder 4">
            <a:extLst>
              <a:ext uri="{FF2B5EF4-FFF2-40B4-BE49-F238E27FC236}">
                <a16:creationId xmlns:a16="http://schemas.microsoft.com/office/drawing/2014/main" id="{2387572F-4FE5-06FE-72B6-6B3E1B3476EC}"/>
              </a:ext>
            </a:extLst>
          </p:cNvPr>
          <p:cNvSpPr>
            <a:spLocks noGrp="1"/>
          </p:cNvSpPr>
          <p:nvPr>
            <p:ph type="ftr" sz="quarter" idx="11"/>
          </p:nvPr>
        </p:nvSpPr>
        <p:spPr/>
        <p:txBody>
          <a:bodyPr/>
          <a:lstStyle/>
          <a:p>
            <a:endParaRPr lang="fr-CA"/>
          </a:p>
        </p:txBody>
      </p:sp>
      <p:sp>
        <p:nvSpPr>
          <p:cNvPr id="6" name="Slide Number Placeholder 5">
            <a:extLst>
              <a:ext uri="{FF2B5EF4-FFF2-40B4-BE49-F238E27FC236}">
                <a16:creationId xmlns:a16="http://schemas.microsoft.com/office/drawing/2014/main" id="{B703BEA3-8D02-CDF0-82D4-BFC695E4B95B}"/>
              </a:ext>
            </a:extLst>
          </p:cNvPr>
          <p:cNvSpPr>
            <a:spLocks noGrp="1"/>
          </p:cNvSpPr>
          <p:nvPr>
            <p:ph type="sldNum" sz="quarter" idx="12"/>
          </p:nvPr>
        </p:nvSpPr>
        <p:spPr/>
        <p:txBody>
          <a:bodyPr/>
          <a:lstStyle/>
          <a:p>
            <a:fld id="{FB1A935B-D0CD-D04A-8D83-4A655ACDE19B}" type="slidenum">
              <a:rPr lang="fr-CA" smtClean="0"/>
              <a:t>‹#›</a:t>
            </a:fld>
            <a:endParaRPr lang="fr-CA"/>
          </a:p>
        </p:txBody>
      </p:sp>
    </p:spTree>
    <p:extLst>
      <p:ext uri="{BB962C8B-B14F-4D97-AF65-F5344CB8AC3E}">
        <p14:creationId xmlns:p14="http://schemas.microsoft.com/office/powerpoint/2010/main" val="21446205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F453E7-C7E6-35C9-D830-FDB4AED3BB1B}"/>
              </a:ext>
            </a:extLst>
          </p:cNvPr>
          <p:cNvSpPr>
            <a:spLocks noGrp="1"/>
          </p:cNvSpPr>
          <p:nvPr>
            <p:ph type="title"/>
          </p:nvPr>
        </p:nvSpPr>
        <p:spPr/>
        <p:txBody>
          <a:bodyPr/>
          <a:lstStyle/>
          <a:p>
            <a:r>
              <a:rPr lang="en-US"/>
              <a:t>Click to edit Master title style</a:t>
            </a:r>
            <a:endParaRPr lang="fr-CA"/>
          </a:p>
        </p:txBody>
      </p:sp>
      <p:sp>
        <p:nvSpPr>
          <p:cNvPr id="3" name="Content Placeholder 2">
            <a:extLst>
              <a:ext uri="{FF2B5EF4-FFF2-40B4-BE49-F238E27FC236}">
                <a16:creationId xmlns:a16="http://schemas.microsoft.com/office/drawing/2014/main" id="{F9747D7C-82A7-32B5-AA90-7220B9443CC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Date Placeholder 3">
            <a:extLst>
              <a:ext uri="{FF2B5EF4-FFF2-40B4-BE49-F238E27FC236}">
                <a16:creationId xmlns:a16="http://schemas.microsoft.com/office/drawing/2014/main" id="{5C6A2B07-3CEE-CA2B-39BD-908AFD3F1E98}"/>
              </a:ext>
            </a:extLst>
          </p:cNvPr>
          <p:cNvSpPr>
            <a:spLocks noGrp="1"/>
          </p:cNvSpPr>
          <p:nvPr>
            <p:ph type="dt" sz="half" idx="10"/>
          </p:nvPr>
        </p:nvSpPr>
        <p:spPr/>
        <p:txBody>
          <a:bodyPr/>
          <a:lstStyle/>
          <a:p>
            <a:fld id="{77B941BA-CFAA-C54B-A0A5-E6873AC18504}" type="datetimeFigureOut">
              <a:rPr lang="fr-CA" smtClean="0"/>
              <a:t>2026-01-05</a:t>
            </a:fld>
            <a:endParaRPr lang="fr-CA"/>
          </a:p>
        </p:txBody>
      </p:sp>
      <p:sp>
        <p:nvSpPr>
          <p:cNvPr id="5" name="Footer Placeholder 4">
            <a:extLst>
              <a:ext uri="{FF2B5EF4-FFF2-40B4-BE49-F238E27FC236}">
                <a16:creationId xmlns:a16="http://schemas.microsoft.com/office/drawing/2014/main" id="{C9D2149C-2D2E-0512-7FD5-3BB3D64AD2B5}"/>
              </a:ext>
            </a:extLst>
          </p:cNvPr>
          <p:cNvSpPr>
            <a:spLocks noGrp="1"/>
          </p:cNvSpPr>
          <p:nvPr>
            <p:ph type="ftr" sz="quarter" idx="11"/>
          </p:nvPr>
        </p:nvSpPr>
        <p:spPr/>
        <p:txBody>
          <a:bodyPr/>
          <a:lstStyle/>
          <a:p>
            <a:endParaRPr lang="fr-CA"/>
          </a:p>
        </p:txBody>
      </p:sp>
      <p:sp>
        <p:nvSpPr>
          <p:cNvPr id="6" name="Slide Number Placeholder 5">
            <a:extLst>
              <a:ext uri="{FF2B5EF4-FFF2-40B4-BE49-F238E27FC236}">
                <a16:creationId xmlns:a16="http://schemas.microsoft.com/office/drawing/2014/main" id="{6F129E9C-505B-A665-EABF-112E12DAFF27}"/>
              </a:ext>
            </a:extLst>
          </p:cNvPr>
          <p:cNvSpPr>
            <a:spLocks noGrp="1"/>
          </p:cNvSpPr>
          <p:nvPr>
            <p:ph type="sldNum" sz="quarter" idx="12"/>
          </p:nvPr>
        </p:nvSpPr>
        <p:spPr/>
        <p:txBody>
          <a:bodyPr/>
          <a:lstStyle/>
          <a:p>
            <a:fld id="{FB1A935B-D0CD-D04A-8D83-4A655ACDE19B}" type="slidenum">
              <a:rPr lang="fr-CA" smtClean="0"/>
              <a:t>‹#›</a:t>
            </a:fld>
            <a:endParaRPr lang="fr-CA"/>
          </a:p>
        </p:txBody>
      </p:sp>
    </p:spTree>
    <p:extLst>
      <p:ext uri="{BB962C8B-B14F-4D97-AF65-F5344CB8AC3E}">
        <p14:creationId xmlns:p14="http://schemas.microsoft.com/office/powerpoint/2010/main" val="799316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A74026-7F69-6FDB-06EF-AAEC6455543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fr-CA"/>
          </a:p>
        </p:txBody>
      </p:sp>
      <p:sp>
        <p:nvSpPr>
          <p:cNvPr id="3" name="Text Placeholder 2">
            <a:extLst>
              <a:ext uri="{FF2B5EF4-FFF2-40B4-BE49-F238E27FC236}">
                <a16:creationId xmlns:a16="http://schemas.microsoft.com/office/drawing/2014/main" id="{730F7EFB-800D-B760-FEC8-2DD54144FC90}"/>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4DDB1BD-47C5-2D2C-80A7-B2B98303EE7F}"/>
              </a:ext>
            </a:extLst>
          </p:cNvPr>
          <p:cNvSpPr>
            <a:spLocks noGrp="1"/>
          </p:cNvSpPr>
          <p:nvPr>
            <p:ph type="dt" sz="half" idx="10"/>
          </p:nvPr>
        </p:nvSpPr>
        <p:spPr/>
        <p:txBody>
          <a:bodyPr/>
          <a:lstStyle/>
          <a:p>
            <a:fld id="{77B941BA-CFAA-C54B-A0A5-E6873AC18504}" type="datetimeFigureOut">
              <a:rPr lang="fr-CA" smtClean="0"/>
              <a:t>2026-01-05</a:t>
            </a:fld>
            <a:endParaRPr lang="fr-CA"/>
          </a:p>
        </p:txBody>
      </p:sp>
      <p:sp>
        <p:nvSpPr>
          <p:cNvPr id="5" name="Footer Placeholder 4">
            <a:extLst>
              <a:ext uri="{FF2B5EF4-FFF2-40B4-BE49-F238E27FC236}">
                <a16:creationId xmlns:a16="http://schemas.microsoft.com/office/drawing/2014/main" id="{D0A59F4E-6C0B-E876-5D09-009A73A7787C}"/>
              </a:ext>
            </a:extLst>
          </p:cNvPr>
          <p:cNvSpPr>
            <a:spLocks noGrp="1"/>
          </p:cNvSpPr>
          <p:nvPr>
            <p:ph type="ftr" sz="quarter" idx="11"/>
          </p:nvPr>
        </p:nvSpPr>
        <p:spPr/>
        <p:txBody>
          <a:bodyPr/>
          <a:lstStyle/>
          <a:p>
            <a:endParaRPr lang="fr-CA"/>
          </a:p>
        </p:txBody>
      </p:sp>
      <p:sp>
        <p:nvSpPr>
          <p:cNvPr id="6" name="Slide Number Placeholder 5">
            <a:extLst>
              <a:ext uri="{FF2B5EF4-FFF2-40B4-BE49-F238E27FC236}">
                <a16:creationId xmlns:a16="http://schemas.microsoft.com/office/drawing/2014/main" id="{6A91042C-24E9-8B03-6797-AD912F3ED44A}"/>
              </a:ext>
            </a:extLst>
          </p:cNvPr>
          <p:cNvSpPr>
            <a:spLocks noGrp="1"/>
          </p:cNvSpPr>
          <p:nvPr>
            <p:ph type="sldNum" sz="quarter" idx="12"/>
          </p:nvPr>
        </p:nvSpPr>
        <p:spPr/>
        <p:txBody>
          <a:bodyPr/>
          <a:lstStyle/>
          <a:p>
            <a:fld id="{FB1A935B-D0CD-D04A-8D83-4A655ACDE19B}" type="slidenum">
              <a:rPr lang="fr-CA" smtClean="0"/>
              <a:t>‹#›</a:t>
            </a:fld>
            <a:endParaRPr lang="fr-CA"/>
          </a:p>
        </p:txBody>
      </p:sp>
    </p:spTree>
    <p:extLst>
      <p:ext uri="{BB962C8B-B14F-4D97-AF65-F5344CB8AC3E}">
        <p14:creationId xmlns:p14="http://schemas.microsoft.com/office/powerpoint/2010/main" val="22400629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DBBF22-275D-2FFB-01F9-F1B81FE9C7E3}"/>
              </a:ext>
            </a:extLst>
          </p:cNvPr>
          <p:cNvSpPr>
            <a:spLocks noGrp="1"/>
          </p:cNvSpPr>
          <p:nvPr>
            <p:ph type="title"/>
          </p:nvPr>
        </p:nvSpPr>
        <p:spPr/>
        <p:txBody>
          <a:bodyPr/>
          <a:lstStyle/>
          <a:p>
            <a:r>
              <a:rPr lang="en-US"/>
              <a:t>Click to edit Master title style</a:t>
            </a:r>
            <a:endParaRPr lang="fr-CA"/>
          </a:p>
        </p:txBody>
      </p:sp>
      <p:sp>
        <p:nvSpPr>
          <p:cNvPr id="3" name="Content Placeholder 2">
            <a:extLst>
              <a:ext uri="{FF2B5EF4-FFF2-40B4-BE49-F238E27FC236}">
                <a16:creationId xmlns:a16="http://schemas.microsoft.com/office/drawing/2014/main" id="{E7A3E0E9-925F-E31E-462F-31C0064F2E7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Content Placeholder 3">
            <a:extLst>
              <a:ext uri="{FF2B5EF4-FFF2-40B4-BE49-F238E27FC236}">
                <a16:creationId xmlns:a16="http://schemas.microsoft.com/office/drawing/2014/main" id="{E12435F1-DACD-21F5-AEE3-F24FE6247B1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5" name="Date Placeholder 4">
            <a:extLst>
              <a:ext uri="{FF2B5EF4-FFF2-40B4-BE49-F238E27FC236}">
                <a16:creationId xmlns:a16="http://schemas.microsoft.com/office/drawing/2014/main" id="{1CB9F94C-F0F2-6C52-1584-FFEB3E249598}"/>
              </a:ext>
            </a:extLst>
          </p:cNvPr>
          <p:cNvSpPr>
            <a:spLocks noGrp="1"/>
          </p:cNvSpPr>
          <p:nvPr>
            <p:ph type="dt" sz="half" idx="10"/>
          </p:nvPr>
        </p:nvSpPr>
        <p:spPr/>
        <p:txBody>
          <a:bodyPr/>
          <a:lstStyle/>
          <a:p>
            <a:fld id="{77B941BA-CFAA-C54B-A0A5-E6873AC18504}" type="datetimeFigureOut">
              <a:rPr lang="fr-CA" smtClean="0"/>
              <a:t>2026-01-05</a:t>
            </a:fld>
            <a:endParaRPr lang="fr-CA"/>
          </a:p>
        </p:txBody>
      </p:sp>
      <p:sp>
        <p:nvSpPr>
          <p:cNvPr id="6" name="Footer Placeholder 5">
            <a:extLst>
              <a:ext uri="{FF2B5EF4-FFF2-40B4-BE49-F238E27FC236}">
                <a16:creationId xmlns:a16="http://schemas.microsoft.com/office/drawing/2014/main" id="{FAD7F36F-7B96-9E41-B01E-37E7719AF9A0}"/>
              </a:ext>
            </a:extLst>
          </p:cNvPr>
          <p:cNvSpPr>
            <a:spLocks noGrp="1"/>
          </p:cNvSpPr>
          <p:nvPr>
            <p:ph type="ftr" sz="quarter" idx="11"/>
          </p:nvPr>
        </p:nvSpPr>
        <p:spPr/>
        <p:txBody>
          <a:bodyPr/>
          <a:lstStyle/>
          <a:p>
            <a:endParaRPr lang="fr-CA"/>
          </a:p>
        </p:txBody>
      </p:sp>
      <p:sp>
        <p:nvSpPr>
          <p:cNvPr id="7" name="Slide Number Placeholder 6">
            <a:extLst>
              <a:ext uri="{FF2B5EF4-FFF2-40B4-BE49-F238E27FC236}">
                <a16:creationId xmlns:a16="http://schemas.microsoft.com/office/drawing/2014/main" id="{FE38025A-5EAE-A781-6D23-1CA27C662360}"/>
              </a:ext>
            </a:extLst>
          </p:cNvPr>
          <p:cNvSpPr>
            <a:spLocks noGrp="1"/>
          </p:cNvSpPr>
          <p:nvPr>
            <p:ph type="sldNum" sz="quarter" idx="12"/>
          </p:nvPr>
        </p:nvSpPr>
        <p:spPr/>
        <p:txBody>
          <a:bodyPr/>
          <a:lstStyle/>
          <a:p>
            <a:fld id="{FB1A935B-D0CD-D04A-8D83-4A655ACDE19B}" type="slidenum">
              <a:rPr lang="fr-CA" smtClean="0"/>
              <a:t>‹#›</a:t>
            </a:fld>
            <a:endParaRPr lang="fr-CA"/>
          </a:p>
        </p:txBody>
      </p:sp>
    </p:spTree>
    <p:extLst>
      <p:ext uri="{BB962C8B-B14F-4D97-AF65-F5344CB8AC3E}">
        <p14:creationId xmlns:p14="http://schemas.microsoft.com/office/powerpoint/2010/main" val="21590409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D094A6-F4EA-071D-1C72-AA0380FF86AC}"/>
              </a:ext>
            </a:extLst>
          </p:cNvPr>
          <p:cNvSpPr>
            <a:spLocks noGrp="1"/>
          </p:cNvSpPr>
          <p:nvPr>
            <p:ph type="title"/>
          </p:nvPr>
        </p:nvSpPr>
        <p:spPr>
          <a:xfrm>
            <a:off x="839788" y="365125"/>
            <a:ext cx="10515600" cy="1325563"/>
          </a:xfrm>
        </p:spPr>
        <p:txBody>
          <a:bodyPr/>
          <a:lstStyle/>
          <a:p>
            <a:r>
              <a:rPr lang="en-US"/>
              <a:t>Click to edit Master title style</a:t>
            </a:r>
            <a:endParaRPr lang="fr-CA"/>
          </a:p>
        </p:txBody>
      </p:sp>
      <p:sp>
        <p:nvSpPr>
          <p:cNvPr id="3" name="Text Placeholder 2">
            <a:extLst>
              <a:ext uri="{FF2B5EF4-FFF2-40B4-BE49-F238E27FC236}">
                <a16:creationId xmlns:a16="http://schemas.microsoft.com/office/drawing/2014/main" id="{C4C5F6A8-A3C4-02F5-FC32-75C0103C3B4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B688A6C-9CBF-DEBA-4292-C442F96B568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5" name="Text Placeholder 4">
            <a:extLst>
              <a:ext uri="{FF2B5EF4-FFF2-40B4-BE49-F238E27FC236}">
                <a16:creationId xmlns:a16="http://schemas.microsoft.com/office/drawing/2014/main" id="{074C5567-FB5A-9DE5-F059-5159E8FC6E4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4831598-A8CD-83AC-250A-91EB151BDCC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7" name="Date Placeholder 6">
            <a:extLst>
              <a:ext uri="{FF2B5EF4-FFF2-40B4-BE49-F238E27FC236}">
                <a16:creationId xmlns:a16="http://schemas.microsoft.com/office/drawing/2014/main" id="{3D9EEEB4-CFE4-CC88-2D3F-10EB9E4E08C7}"/>
              </a:ext>
            </a:extLst>
          </p:cNvPr>
          <p:cNvSpPr>
            <a:spLocks noGrp="1"/>
          </p:cNvSpPr>
          <p:nvPr>
            <p:ph type="dt" sz="half" idx="10"/>
          </p:nvPr>
        </p:nvSpPr>
        <p:spPr/>
        <p:txBody>
          <a:bodyPr/>
          <a:lstStyle/>
          <a:p>
            <a:fld id="{77B941BA-CFAA-C54B-A0A5-E6873AC18504}" type="datetimeFigureOut">
              <a:rPr lang="fr-CA" smtClean="0"/>
              <a:t>2026-01-05</a:t>
            </a:fld>
            <a:endParaRPr lang="fr-CA"/>
          </a:p>
        </p:txBody>
      </p:sp>
      <p:sp>
        <p:nvSpPr>
          <p:cNvPr id="8" name="Footer Placeholder 7">
            <a:extLst>
              <a:ext uri="{FF2B5EF4-FFF2-40B4-BE49-F238E27FC236}">
                <a16:creationId xmlns:a16="http://schemas.microsoft.com/office/drawing/2014/main" id="{3CCC026F-7EA1-A22D-2524-7D8BAFEC4DEB}"/>
              </a:ext>
            </a:extLst>
          </p:cNvPr>
          <p:cNvSpPr>
            <a:spLocks noGrp="1"/>
          </p:cNvSpPr>
          <p:nvPr>
            <p:ph type="ftr" sz="quarter" idx="11"/>
          </p:nvPr>
        </p:nvSpPr>
        <p:spPr/>
        <p:txBody>
          <a:bodyPr/>
          <a:lstStyle/>
          <a:p>
            <a:endParaRPr lang="fr-CA"/>
          </a:p>
        </p:txBody>
      </p:sp>
      <p:sp>
        <p:nvSpPr>
          <p:cNvPr id="9" name="Slide Number Placeholder 8">
            <a:extLst>
              <a:ext uri="{FF2B5EF4-FFF2-40B4-BE49-F238E27FC236}">
                <a16:creationId xmlns:a16="http://schemas.microsoft.com/office/drawing/2014/main" id="{A72E6868-9722-7C4B-954C-217DF4520C49}"/>
              </a:ext>
            </a:extLst>
          </p:cNvPr>
          <p:cNvSpPr>
            <a:spLocks noGrp="1"/>
          </p:cNvSpPr>
          <p:nvPr>
            <p:ph type="sldNum" sz="quarter" idx="12"/>
          </p:nvPr>
        </p:nvSpPr>
        <p:spPr/>
        <p:txBody>
          <a:bodyPr/>
          <a:lstStyle/>
          <a:p>
            <a:fld id="{FB1A935B-D0CD-D04A-8D83-4A655ACDE19B}" type="slidenum">
              <a:rPr lang="fr-CA" smtClean="0"/>
              <a:t>‹#›</a:t>
            </a:fld>
            <a:endParaRPr lang="fr-CA"/>
          </a:p>
        </p:txBody>
      </p:sp>
    </p:spTree>
    <p:extLst>
      <p:ext uri="{BB962C8B-B14F-4D97-AF65-F5344CB8AC3E}">
        <p14:creationId xmlns:p14="http://schemas.microsoft.com/office/powerpoint/2010/main" val="31943332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B6FC3F-6CC3-3F50-D529-1E983C51427A}"/>
              </a:ext>
            </a:extLst>
          </p:cNvPr>
          <p:cNvSpPr>
            <a:spLocks noGrp="1"/>
          </p:cNvSpPr>
          <p:nvPr>
            <p:ph type="title"/>
          </p:nvPr>
        </p:nvSpPr>
        <p:spPr/>
        <p:txBody>
          <a:bodyPr/>
          <a:lstStyle/>
          <a:p>
            <a:r>
              <a:rPr lang="en-US"/>
              <a:t>Click to edit Master title style</a:t>
            </a:r>
            <a:endParaRPr lang="fr-CA"/>
          </a:p>
        </p:txBody>
      </p:sp>
      <p:sp>
        <p:nvSpPr>
          <p:cNvPr id="3" name="Date Placeholder 2">
            <a:extLst>
              <a:ext uri="{FF2B5EF4-FFF2-40B4-BE49-F238E27FC236}">
                <a16:creationId xmlns:a16="http://schemas.microsoft.com/office/drawing/2014/main" id="{078F6F68-1B33-A73C-4763-24E986938456}"/>
              </a:ext>
            </a:extLst>
          </p:cNvPr>
          <p:cNvSpPr>
            <a:spLocks noGrp="1"/>
          </p:cNvSpPr>
          <p:nvPr>
            <p:ph type="dt" sz="half" idx="10"/>
          </p:nvPr>
        </p:nvSpPr>
        <p:spPr/>
        <p:txBody>
          <a:bodyPr/>
          <a:lstStyle/>
          <a:p>
            <a:fld id="{77B941BA-CFAA-C54B-A0A5-E6873AC18504}" type="datetimeFigureOut">
              <a:rPr lang="fr-CA" smtClean="0"/>
              <a:t>2026-01-05</a:t>
            </a:fld>
            <a:endParaRPr lang="fr-CA"/>
          </a:p>
        </p:txBody>
      </p:sp>
      <p:sp>
        <p:nvSpPr>
          <p:cNvPr id="4" name="Footer Placeholder 3">
            <a:extLst>
              <a:ext uri="{FF2B5EF4-FFF2-40B4-BE49-F238E27FC236}">
                <a16:creationId xmlns:a16="http://schemas.microsoft.com/office/drawing/2014/main" id="{8031BE62-3E14-E066-1029-5BBA26089391}"/>
              </a:ext>
            </a:extLst>
          </p:cNvPr>
          <p:cNvSpPr>
            <a:spLocks noGrp="1"/>
          </p:cNvSpPr>
          <p:nvPr>
            <p:ph type="ftr" sz="quarter" idx="11"/>
          </p:nvPr>
        </p:nvSpPr>
        <p:spPr/>
        <p:txBody>
          <a:bodyPr/>
          <a:lstStyle/>
          <a:p>
            <a:endParaRPr lang="fr-CA"/>
          </a:p>
        </p:txBody>
      </p:sp>
      <p:sp>
        <p:nvSpPr>
          <p:cNvPr id="5" name="Slide Number Placeholder 4">
            <a:extLst>
              <a:ext uri="{FF2B5EF4-FFF2-40B4-BE49-F238E27FC236}">
                <a16:creationId xmlns:a16="http://schemas.microsoft.com/office/drawing/2014/main" id="{C9E83976-30A9-01E8-9D7F-D14EDAA64F48}"/>
              </a:ext>
            </a:extLst>
          </p:cNvPr>
          <p:cNvSpPr>
            <a:spLocks noGrp="1"/>
          </p:cNvSpPr>
          <p:nvPr>
            <p:ph type="sldNum" sz="quarter" idx="12"/>
          </p:nvPr>
        </p:nvSpPr>
        <p:spPr/>
        <p:txBody>
          <a:bodyPr/>
          <a:lstStyle/>
          <a:p>
            <a:fld id="{FB1A935B-D0CD-D04A-8D83-4A655ACDE19B}" type="slidenum">
              <a:rPr lang="fr-CA" smtClean="0"/>
              <a:t>‹#›</a:t>
            </a:fld>
            <a:endParaRPr lang="fr-CA"/>
          </a:p>
        </p:txBody>
      </p:sp>
    </p:spTree>
    <p:extLst>
      <p:ext uri="{BB962C8B-B14F-4D97-AF65-F5344CB8AC3E}">
        <p14:creationId xmlns:p14="http://schemas.microsoft.com/office/powerpoint/2010/main" val="23894405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7F718B7-D8CD-30AC-3BA6-EBBE644CE127}"/>
              </a:ext>
            </a:extLst>
          </p:cNvPr>
          <p:cNvSpPr>
            <a:spLocks noGrp="1"/>
          </p:cNvSpPr>
          <p:nvPr>
            <p:ph type="dt" sz="half" idx="10"/>
          </p:nvPr>
        </p:nvSpPr>
        <p:spPr/>
        <p:txBody>
          <a:bodyPr/>
          <a:lstStyle/>
          <a:p>
            <a:fld id="{77B941BA-CFAA-C54B-A0A5-E6873AC18504}" type="datetimeFigureOut">
              <a:rPr lang="fr-CA" smtClean="0"/>
              <a:t>2026-01-05</a:t>
            </a:fld>
            <a:endParaRPr lang="fr-CA"/>
          </a:p>
        </p:txBody>
      </p:sp>
      <p:sp>
        <p:nvSpPr>
          <p:cNvPr id="3" name="Footer Placeholder 2">
            <a:extLst>
              <a:ext uri="{FF2B5EF4-FFF2-40B4-BE49-F238E27FC236}">
                <a16:creationId xmlns:a16="http://schemas.microsoft.com/office/drawing/2014/main" id="{2775EB3A-DF51-2C8A-9BE5-F6A665D79F6F}"/>
              </a:ext>
            </a:extLst>
          </p:cNvPr>
          <p:cNvSpPr>
            <a:spLocks noGrp="1"/>
          </p:cNvSpPr>
          <p:nvPr>
            <p:ph type="ftr" sz="quarter" idx="11"/>
          </p:nvPr>
        </p:nvSpPr>
        <p:spPr/>
        <p:txBody>
          <a:bodyPr/>
          <a:lstStyle/>
          <a:p>
            <a:endParaRPr lang="fr-CA"/>
          </a:p>
        </p:txBody>
      </p:sp>
      <p:sp>
        <p:nvSpPr>
          <p:cNvPr id="4" name="Slide Number Placeholder 3">
            <a:extLst>
              <a:ext uri="{FF2B5EF4-FFF2-40B4-BE49-F238E27FC236}">
                <a16:creationId xmlns:a16="http://schemas.microsoft.com/office/drawing/2014/main" id="{C86811F5-4F36-5F20-A2DB-409B35CF99BB}"/>
              </a:ext>
            </a:extLst>
          </p:cNvPr>
          <p:cNvSpPr>
            <a:spLocks noGrp="1"/>
          </p:cNvSpPr>
          <p:nvPr>
            <p:ph type="sldNum" sz="quarter" idx="12"/>
          </p:nvPr>
        </p:nvSpPr>
        <p:spPr/>
        <p:txBody>
          <a:bodyPr/>
          <a:lstStyle/>
          <a:p>
            <a:fld id="{FB1A935B-D0CD-D04A-8D83-4A655ACDE19B}" type="slidenum">
              <a:rPr lang="fr-CA" smtClean="0"/>
              <a:t>‹#›</a:t>
            </a:fld>
            <a:endParaRPr lang="fr-CA"/>
          </a:p>
        </p:txBody>
      </p:sp>
    </p:spTree>
    <p:extLst>
      <p:ext uri="{BB962C8B-B14F-4D97-AF65-F5344CB8AC3E}">
        <p14:creationId xmlns:p14="http://schemas.microsoft.com/office/powerpoint/2010/main" val="14461273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A1A5D9-47C6-77E7-BC5D-D1A5920DFF7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r-CA"/>
          </a:p>
        </p:txBody>
      </p:sp>
      <p:sp>
        <p:nvSpPr>
          <p:cNvPr id="3" name="Content Placeholder 2">
            <a:extLst>
              <a:ext uri="{FF2B5EF4-FFF2-40B4-BE49-F238E27FC236}">
                <a16:creationId xmlns:a16="http://schemas.microsoft.com/office/drawing/2014/main" id="{97B3448A-62C8-F783-E939-128D157395A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Text Placeholder 3">
            <a:extLst>
              <a:ext uri="{FF2B5EF4-FFF2-40B4-BE49-F238E27FC236}">
                <a16:creationId xmlns:a16="http://schemas.microsoft.com/office/drawing/2014/main" id="{70E598F6-02DF-A374-B287-F66CBD4914A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D8F63D0-8B79-4A8D-42E8-9AE934C765DB}"/>
              </a:ext>
            </a:extLst>
          </p:cNvPr>
          <p:cNvSpPr>
            <a:spLocks noGrp="1"/>
          </p:cNvSpPr>
          <p:nvPr>
            <p:ph type="dt" sz="half" idx="10"/>
          </p:nvPr>
        </p:nvSpPr>
        <p:spPr/>
        <p:txBody>
          <a:bodyPr/>
          <a:lstStyle/>
          <a:p>
            <a:fld id="{77B941BA-CFAA-C54B-A0A5-E6873AC18504}" type="datetimeFigureOut">
              <a:rPr lang="fr-CA" smtClean="0"/>
              <a:t>2026-01-05</a:t>
            </a:fld>
            <a:endParaRPr lang="fr-CA"/>
          </a:p>
        </p:txBody>
      </p:sp>
      <p:sp>
        <p:nvSpPr>
          <p:cNvPr id="6" name="Footer Placeholder 5">
            <a:extLst>
              <a:ext uri="{FF2B5EF4-FFF2-40B4-BE49-F238E27FC236}">
                <a16:creationId xmlns:a16="http://schemas.microsoft.com/office/drawing/2014/main" id="{0ED157E1-04DD-BB9D-0EF0-653337D80077}"/>
              </a:ext>
            </a:extLst>
          </p:cNvPr>
          <p:cNvSpPr>
            <a:spLocks noGrp="1"/>
          </p:cNvSpPr>
          <p:nvPr>
            <p:ph type="ftr" sz="quarter" idx="11"/>
          </p:nvPr>
        </p:nvSpPr>
        <p:spPr/>
        <p:txBody>
          <a:bodyPr/>
          <a:lstStyle/>
          <a:p>
            <a:endParaRPr lang="fr-CA"/>
          </a:p>
        </p:txBody>
      </p:sp>
      <p:sp>
        <p:nvSpPr>
          <p:cNvPr id="7" name="Slide Number Placeholder 6">
            <a:extLst>
              <a:ext uri="{FF2B5EF4-FFF2-40B4-BE49-F238E27FC236}">
                <a16:creationId xmlns:a16="http://schemas.microsoft.com/office/drawing/2014/main" id="{28243D7E-6B85-E23A-D4D2-C3532F8313CC}"/>
              </a:ext>
            </a:extLst>
          </p:cNvPr>
          <p:cNvSpPr>
            <a:spLocks noGrp="1"/>
          </p:cNvSpPr>
          <p:nvPr>
            <p:ph type="sldNum" sz="quarter" idx="12"/>
          </p:nvPr>
        </p:nvSpPr>
        <p:spPr/>
        <p:txBody>
          <a:bodyPr/>
          <a:lstStyle/>
          <a:p>
            <a:fld id="{FB1A935B-D0CD-D04A-8D83-4A655ACDE19B}" type="slidenum">
              <a:rPr lang="fr-CA" smtClean="0"/>
              <a:t>‹#›</a:t>
            </a:fld>
            <a:endParaRPr lang="fr-CA"/>
          </a:p>
        </p:txBody>
      </p:sp>
    </p:spTree>
    <p:extLst>
      <p:ext uri="{BB962C8B-B14F-4D97-AF65-F5344CB8AC3E}">
        <p14:creationId xmlns:p14="http://schemas.microsoft.com/office/powerpoint/2010/main" val="24170820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2881BA-FEC4-E9EF-067C-781AAB36015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r-CA"/>
          </a:p>
        </p:txBody>
      </p:sp>
      <p:sp>
        <p:nvSpPr>
          <p:cNvPr id="3" name="Picture Placeholder 2">
            <a:extLst>
              <a:ext uri="{FF2B5EF4-FFF2-40B4-BE49-F238E27FC236}">
                <a16:creationId xmlns:a16="http://schemas.microsoft.com/office/drawing/2014/main" id="{3EC82668-87FF-68D5-FFBC-7363CECAA82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CA"/>
          </a:p>
        </p:txBody>
      </p:sp>
      <p:sp>
        <p:nvSpPr>
          <p:cNvPr id="4" name="Text Placeholder 3">
            <a:extLst>
              <a:ext uri="{FF2B5EF4-FFF2-40B4-BE49-F238E27FC236}">
                <a16:creationId xmlns:a16="http://schemas.microsoft.com/office/drawing/2014/main" id="{1C174983-2BD1-B1AF-A1B0-87628A2FE28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1F66FA0-25C8-FF4B-28BD-A2C2820CD8B1}"/>
              </a:ext>
            </a:extLst>
          </p:cNvPr>
          <p:cNvSpPr>
            <a:spLocks noGrp="1"/>
          </p:cNvSpPr>
          <p:nvPr>
            <p:ph type="dt" sz="half" idx="10"/>
          </p:nvPr>
        </p:nvSpPr>
        <p:spPr/>
        <p:txBody>
          <a:bodyPr/>
          <a:lstStyle/>
          <a:p>
            <a:fld id="{77B941BA-CFAA-C54B-A0A5-E6873AC18504}" type="datetimeFigureOut">
              <a:rPr lang="fr-CA" smtClean="0"/>
              <a:t>2026-01-05</a:t>
            </a:fld>
            <a:endParaRPr lang="fr-CA"/>
          </a:p>
        </p:txBody>
      </p:sp>
      <p:sp>
        <p:nvSpPr>
          <p:cNvPr id="6" name="Footer Placeholder 5">
            <a:extLst>
              <a:ext uri="{FF2B5EF4-FFF2-40B4-BE49-F238E27FC236}">
                <a16:creationId xmlns:a16="http://schemas.microsoft.com/office/drawing/2014/main" id="{075D8CC8-7D8F-B90E-8177-2F2314D36447}"/>
              </a:ext>
            </a:extLst>
          </p:cNvPr>
          <p:cNvSpPr>
            <a:spLocks noGrp="1"/>
          </p:cNvSpPr>
          <p:nvPr>
            <p:ph type="ftr" sz="quarter" idx="11"/>
          </p:nvPr>
        </p:nvSpPr>
        <p:spPr/>
        <p:txBody>
          <a:bodyPr/>
          <a:lstStyle/>
          <a:p>
            <a:endParaRPr lang="fr-CA"/>
          </a:p>
        </p:txBody>
      </p:sp>
      <p:sp>
        <p:nvSpPr>
          <p:cNvPr id="7" name="Slide Number Placeholder 6">
            <a:extLst>
              <a:ext uri="{FF2B5EF4-FFF2-40B4-BE49-F238E27FC236}">
                <a16:creationId xmlns:a16="http://schemas.microsoft.com/office/drawing/2014/main" id="{4B783B15-0632-2369-8ADB-B0AD7C8C9D76}"/>
              </a:ext>
            </a:extLst>
          </p:cNvPr>
          <p:cNvSpPr>
            <a:spLocks noGrp="1"/>
          </p:cNvSpPr>
          <p:nvPr>
            <p:ph type="sldNum" sz="quarter" idx="12"/>
          </p:nvPr>
        </p:nvSpPr>
        <p:spPr/>
        <p:txBody>
          <a:bodyPr/>
          <a:lstStyle/>
          <a:p>
            <a:fld id="{FB1A935B-D0CD-D04A-8D83-4A655ACDE19B}" type="slidenum">
              <a:rPr lang="fr-CA" smtClean="0"/>
              <a:t>‹#›</a:t>
            </a:fld>
            <a:endParaRPr lang="fr-CA"/>
          </a:p>
        </p:txBody>
      </p:sp>
    </p:spTree>
    <p:extLst>
      <p:ext uri="{BB962C8B-B14F-4D97-AF65-F5344CB8AC3E}">
        <p14:creationId xmlns:p14="http://schemas.microsoft.com/office/powerpoint/2010/main" val="40614157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D0A9538-9CC7-EA01-209C-66E68CBD1E3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fr-CA"/>
          </a:p>
        </p:txBody>
      </p:sp>
      <p:sp>
        <p:nvSpPr>
          <p:cNvPr id="3" name="Text Placeholder 2">
            <a:extLst>
              <a:ext uri="{FF2B5EF4-FFF2-40B4-BE49-F238E27FC236}">
                <a16:creationId xmlns:a16="http://schemas.microsoft.com/office/drawing/2014/main" id="{749CE867-7077-1903-160D-9FC6953E1A7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Date Placeholder 3">
            <a:extLst>
              <a:ext uri="{FF2B5EF4-FFF2-40B4-BE49-F238E27FC236}">
                <a16:creationId xmlns:a16="http://schemas.microsoft.com/office/drawing/2014/main" id="{CA82BB9E-8BE0-75C7-5341-EF45110A545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7B941BA-CFAA-C54B-A0A5-E6873AC18504}" type="datetimeFigureOut">
              <a:rPr lang="fr-CA" smtClean="0"/>
              <a:t>2026-01-05</a:t>
            </a:fld>
            <a:endParaRPr lang="fr-CA"/>
          </a:p>
        </p:txBody>
      </p:sp>
      <p:sp>
        <p:nvSpPr>
          <p:cNvPr id="5" name="Footer Placeholder 4">
            <a:extLst>
              <a:ext uri="{FF2B5EF4-FFF2-40B4-BE49-F238E27FC236}">
                <a16:creationId xmlns:a16="http://schemas.microsoft.com/office/drawing/2014/main" id="{4D1CF61C-D8F5-94BD-75B8-EB4B8BA5E2C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fr-CA"/>
          </a:p>
        </p:txBody>
      </p:sp>
      <p:sp>
        <p:nvSpPr>
          <p:cNvPr id="6" name="Slide Number Placeholder 5">
            <a:extLst>
              <a:ext uri="{FF2B5EF4-FFF2-40B4-BE49-F238E27FC236}">
                <a16:creationId xmlns:a16="http://schemas.microsoft.com/office/drawing/2014/main" id="{CF4A4C09-8787-2D8A-9404-C8669BC6745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B1A935B-D0CD-D04A-8D83-4A655ACDE19B}" type="slidenum">
              <a:rPr lang="fr-CA" smtClean="0"/>
              <a:t>‹#›</a:t>
            </a:fld>
            <a:endParaRPr lang="fr-CA"/>
          </a:p>
        </p:txBody>
      </p:sp>
    </p:spTree>
    <p:extLst>
      <p:ext uri="{BB962C8B-B14F-4D97-AF65-F5344CB8AC3E}">
        <p14:creationId xmlns:p14="http://schemas.microsoft.com/office/powerpoint/2010/main" val="40137118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18.jpg"/><Relationship Id="rId4" Type="http://schemas.openxmlformats.org/officeDocument/2006/relationships/image" Target="../media/image17.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video" Target="https://www.youtube.com/embed/vD-ZwMjRDPU?feature=oembed" TargetMode="External"/><Relationship Id="rId4" Type="http://schemas.openxmlformats.org/officeDocument/2006/relationships/image" Target="../media/image20.jpeg"/></Relationships>
</file>

<file path=ppt/slides/_rels/slide2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hyperlink" Target="https://goodineverygrain.ca/2026/01/06/water-on-farms-a-six-lesson-unit-for-grade-2/" TargetMode="External"/><Relationship Id="rId5" Type="http://schemas.openxmlformats.org/officeDocument/2006/relationships/image" Target="../media/image24.png"/><Relationship Id="rId4" Type="http://schemas.openxmlformats.org/officeDocument/2006/relationships/image" Target="../media/image23.pn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ideo" Target="https://www.youtube.com/embed/TD3XSIE4ymo?feature=oembed" TargetMode="External"/><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5497F75-CE9B-4107-3A61-CD89D7C416FB}"/>
              </a:ext>
            </a:extLst>
          </p:cNvPr>
          <p:cNvSpPr/>
          <p:nvPr/>
        </p:nvSpPr>
        <p:spPr>
          <a:xfrm>
            <a:off x="0" y="5007428"/>
            <a:ext cx="12192000" cy="1850571"/>
          </a:xfrm>
          <a:prstGeom prst="rect">
            <a:avLst/>
          </a:prstGeom>
          <a:solidFill>
            <a:srgbClr val="C7922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7" name="Rectangle 6">
            <a:extLst>
              <a:ext uri="{FF2B5EF4-FFF2-40B4-BE49-F238E27FC236}">
                <a16:creationId xmlns:a16="http://schemas.microsoft.com/office/drawing/2014/main" id="{CBBACA58-719E-D146-424A-D1848A151E1A}"/>
              </a:ext>
            </a:extLst>
          </p:cNvPr>
          <p:cNvSpPr/>
          <p:nvPr/>
        </p:nvSpPr>
        <p:spPr>
          <a:xfrm>
            <a:off x="576943" y="4996542"/>
            <a:ext cx="2578634" cy="186145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a:p>
        </p:txBody>
      </p:sp>
      <p:pic>
        <p:nvPicPr>
          <p:cNvPr id="8" name="Picture 7">
            <a:extLst>
              <a:ext uri="{FF2B5EF4-FFF2-40B4-BE49-F238E27FC236}">
                <a16:creationId xmlns:a16="http://schemas.microsoft.com/office/drawing/2014/main" id="{53774B96-5EE5-1888-5323-B9254FAAC557}"/>
              </a:ext>
            </a:extLst>
          </p:cNvPr>
          <p:cNvPicPr>
            <a:picLocks noChangeAspect="1"/>
          </p:cNvPicPr>
          <p:nvPr/>
        </p:nvPicPr>
        <p:blipFill>
          <a:blip r:embed="rId3"/>
          <a:stretch>
            <a:fillRect/>
          </a:stretch>
        </p:blipFill>
        <p:spPr>
          <a:xfrm>
            <a:off x="994622" y="5290456"/>
            <a:ext cx="1743276" cy="1244065"/>
          </a:xfrm>
          <a:prstGeom prst="rect">
            <a:avLst/>
          </a:prstGeom>
        </p:spPr>
      </p:pic>
      <p:sp>
        <p:nvSpPr>
          <p:cNvPr id="10" name="TextBox 9">
            <a:extLst>
              <a:ext uri="{FF2B5EF4-FFF2-40B4-BE49-F238E27FC236}">
                <a16:creationId xmlns:a16="http://schemas.microsoft.com/office/drawing/2014/main" id="{DF9E3EF0-C255-3B0B-FD94-5606C50FB700}"/>
              </a:ext>
            </a:extLst>
          </p:cNvPr>
          <p:cNvSpPr txBox="1"/>
          <p:nvPr/>
        </p:nvSpPr>
        <p:spPr>
          <a:xfrm>
            <a:off x="3929741" y="5490979"/>
            <a:ext cx="7598229" cy="1477328"/>
          </a:xfrm>
          <a:prstGeom prst="rect">
            <a:avLst/>
          </a:prstGeom>
          <a:noFill/>
        </p:spPr>
        <p:txBody>
          <a:bodyPr wrap="square">
            <a:spAutoFit/>
          </a:bodyPr>
          <a:lstStyle/>
          <a:p>
            <a:pPr algn="ctr" rtl="0">
              <a:buNone/>
            </a:pPr>
            <a:r>
              <a:rPr lang="en-CA" sz="1800" b="0" i="0" u="none" strike="noStrike" dirty="0">
                <a:solidFill>
                  <a:srgbClr val="FFFFFF"/>
                </a:solidFill>
                <a:effectLst/>
                <a:latin typeface="Arial" panose="020B0604020202020204" pitchFamily="34" charset="0"/>
              </a:rPr>
              <a:t>This lesson was created by Grain Farmers of Ontario to be used by Ontario educators in the classrooms. For any questions or concerns regarding use please contact </a:t>
            </a:r>
            <a:r>
              <a:rPr lang="en-CA" sz="1800" b="0" i="0" u="none" strike="noStrike" dirty="0" err="1">
                <a:solidFill>
                  <a:srgbClr val="FFFFFF"/>
                </a:solidFill>
                <a:effectLst/>
                <a:latin typeface="Arial" panose="020B0604020202020204" pitchFamily="34" charset="0"/>
              </a:rPr>
              <a:t>bcurtis@gfo.ca</a:t>
            </a:r>
            <a:endParaRPr lang="en-CA" b="0" dirty="0">
              <a:effectLst/>
            </a:endParaRPr>
          </a:p>
          <a:p>
            <a:pPr>
              <a:buNone/>
            </a:pPr>
            <a:br>
              <a:rPr lang="en-CA" dirty="0"/>
            </a:br>
            <a:endParaRPr lang="fr-CA" dirty="0"/>
          </a:p>
        </p:txBody>
      </p:sp>
      <p:sp>
        <p:nvSpPr>
          <p:cNvPr id="12" name="TextBox 11">
            <a:extLst>
              <a:ext uri="{FF2B5EF4-FFF2-40B4-BE49-F238E27FC236}">
                <a16:creationId xmlns:a16="http://schemas.microsoft.com/office/drawing/2014/main" id="{52CFB50A-0578-B9B7-9CE4-E642BA127EE5}"/>
              </a:ext>
            </a:extLst>
          </p:cNvPr>
          <p:cNvSpPr txBox="1"/>
          <p:nvPr/>
        </p:nvSpPr>
        <p:spPr>
          <a:xfrm>
            <a:off x="0" y="1439754"/>
            <a:ext cx="12191999" cy="2246769"/>
          </a:xfrm>
          <a:prstGeom prst="rect">
            <a:avLst/>
          </a:prstGeom>
          <a:noFill/>
        </p:spPr>
        <p:txBody>
          <a:bodyPr wrap="square" rtlCol="0">
            <a:spAutoFit/>
          </a:bodyPr>
          <a:lstStyle/>
          <a:p>
            <a:pPr algn="ctr"/>
            <a:r>
              <a:rPr lang="en-CA" sz="5400" b="1" dirty="0">
                <a:latin typeface="+mj-lt"/>
              </a:rPr>
              <a:t>Lesson 3 – Clouds in the Sky (Condensation)</a:t>
            </a:r>
          </a:p>
          <a:p>
            <a:pPr algn="ctr"/>
            <a:r>
              <a:rPr lang="en-CA" sz="3200" dirty="0"/>
              <a:t>Farming &amp; Our Food - A Grade 2 Water Cycle Unit</a:t>
            </a:r>
            <a:endParaRPr lang="en-CA" sz="3200" dirty="0">
              <a:effectLst/>
            </a:endParaRPr>
          </a:p>
        </p:txBody>
      </p:sp>
    </p:spTree>
    <p:extLst>
      <p:ext uri="{BB962C8B-B14F-4D97-AF65-F5344CB8AC3E}">
        <p14:creationId xmlns:p14="http://schemas.microsoft.com/office/powerpoint/2010/main" val="18832347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96735F-77DF-29CD-982F-A66E618D0006}"/>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282CEF03-BA67-8B8E-DA1C-72F579D6551B}"/>
              </a:ext>
            </a:extLst>
          </p:cNvPr>
          <p:cNvSpPr/>
          <p:nvPr/>
        </p:nvSpPr>
        <p:spPr>
          <a:xfrm>
            <a:off x="0" y="-67377"/>
            <a:ext cx="12192000" cy="6925376"/>
          </a:xfrm>
          <a:prstGeom prst="rect">
            <a:avLst/>
          </a:prstGeom>
          <a:solidFill>
            <a:srgbClr val="C7922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4" name="TextBox 3">
            <a:extLst>
              <a:ext uri="{FF2B5EF4-FFF2-40B4-BE49-F238E27FC236}">
                <a16:creationId xmlns:a16="http://schemas.microsoft.com/office/drawing/2014/main" id="{65760BA4-EC71-5A6B-99E4-9C3EC72FEEA0}"/>
              </a:ext>
            </a:extLst>
          </p:cNvPr>
          <p:cNvSpPr txBox="1"/>
          <p:nvPr/>
        </p:nvSpPr>
        <p:spPr>
          <a:xfrm>
            <a:off x="1291307" y="2321500"/>
            <a:ext cx="9609387" cy="1446550"/>
          </a:xfrm>
          <a:prstGeom prst="rect">
            <a:avLst/>
          </a:prstGeom>
          <a:noFill/>
        </p:spPr>
        <p:txBody>
          <a:bodyPr wrap="square" rtlCol="0">
            <a:spAutoFit/>
          </a:bodyPr>
          <a:lstStyle/>
          <a:p>
            <a:pPr algn="ctr"/>
            <a:r>
              <a:rPr lang="en-CA" sz="8800" b="1" dirty="0">
                <a:solidFill>
                  <a:schemeClr val="bg1"/>
                </a:solidFill>
                <a:latin typeface="+mj-lt"/>
              </a:rPr>
              <a:t>Action</a:t>
            </a:r>
            <a:endParaRPr lang="en-CA" sz="6000" dirty="0">
              <a:solidFill>
                <a:schemeClr val="bg1"/>
              </a:solidFill>
            </a:endParaRPr>
          </a:p>
        </p:txBody>
      </p:sp>
    </p:spTree>
    <p:extLst>
      <p:ext uri="{BB962C8B-B14F-4D97-AF65-F5344CB8AC3E}">
        <p14:creationId xmlns:p14="http://schemas.microsoft.com/office/powerpoint/2010/main" val="37774047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7B5FCD-D2EE-53FA-02A9-9B28627526C5}"/>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81E90930-BE01-3CEE-2ADA-F5CDBA8B61DF}"/>
              </a:ext>
            </a:extLst>
          </p:cNvPr>
          <p:cNvPicPr>
            <a:picLocks noChangeAspect="1"/>
          </p:cNvPicPr>
          <p:nvPr/>
        </p:nvPicPr>
        <p:blipFill>
          <a:blip r:embed="rId3"/>
          <a:srcRect t="4356" b="11111"/>
          <a:stretch>
            <a:fillRect/>
          </a:stretch>
        </p:blipFill>
        <p:spPr>
          <a:xfrm>
            <a:off x="4988560" y="0"/>
            <a:ext cx="8605455" cy="6858000"/>
          </a:xfrm>
          <a:prstGeom prst="rect">
            <a:avLst/>
          </a:prstGeom>
        </p:spPr>
      </p:pic>
      <p:sp>
        <p:nvSpPr>
          <p:cNvPr id="5" name="TextBox 4">
            <a:extLst>
              <a:ext uri="{FF2B5EF4-FFF2-40B4-BE49-F238E27FC236}">
                <a16:creationId xmlns:a16="http://schemas.microsoft.com/office/drawing/2014/main" id="{D13D83E2-BBF3-09B6-E744-D6535F330505}"/>
              </a:ext>
            </a:extLst>
          </p:cNvPr>
          <p:cNvSpPr txBox="1"/>
          <p:nvPr/>
        </p:nvSpPr>
        <p:spPr>
          <a:xfrm>
            <a:off x="917032" y="4008060"/>
            <a:ext cx="5077367" cy="1446550"/>
          </a:xfrm>
          <a:prstGeom prst="rect">
            <a:avLst/>
          </a:prstGeom>
          <a:noFill/>
        </p:spPr>
        <p:txBody>
          <a:bodyPr wrap="square" rtlCol="0">
            <a:spAutoFit/>
          </a:bodyPr>
          <a:lstStyle/>
          <a:p>
            <a:r>
              <a:rPr lang="en-CA" sz="8800" b="1" dirty="0">
                <a:solidFill>
                  <a:srgbClr val="C7922C"/>
                </a:solidFill>
                <a:latin typeface="+mj-lt"/>
              </a:rPr>
              <a:t>Option 1:</a:t>
            </a:r>
            <a:endParaRPr lang="en-CA" sz="28700" b="0" dirty="0">
              <a:solidFill>
                <a:srgbClr val="C7922C"/>
              </a:solidFill>
              <a:effectLst/>
              <a:latin typeface="+mj-lt"/>
            </a:endParaRPr>
          </a:p>
        </p:txBody>
      </p:sp>
      <p:sp>
        <p:nvSpPr>
          <p:cNvPr id="3" name="TextBox 2">
            <a:extLst>
              <a:ext uri="{FF2B5EF4-FFF2-40B4-BE49-F238E27FC236}">
                <a16:creationId xmlns:a16="http://schemas.microsoft.com/office/drawing/2014/main" id="{734126E2-70DB-7CC2-792C-81A6073CDCCC}"/>
              </a:ext>
            </a:extLst>
          </p:cNvPr>
          <p:cNvSpPr txBox="1"/>
          <p:nvPr/>
        </p:nvSpPr>
        <p:spPr>
          <a:xfrm>
            <a:off x="2065112" y="5227260"/>
            <a:ext cx="6012088" cy="523220"/>
          </a:xfrm>
          <a:prstGeom prst="rect">
            <a:avLst/>
          </a:prstGeom>
          <a:noFill/>
        </p:spPr>
        <p:txBody>
          <a:bodyPr wrap="square" rtlCol="0">
            <a:spAutoFit/>
          </a:bodyPr>
          <a:lstStyle/>
          <a:p>
            <a:r>
              <a:rPr lang="en-CA" sz="2800" dirty="0">
                <a:solidFill>
                  <a:srgbClr val="C7922C"/>
                </a:solidFill>
              </a:rPr>
              <a:t>Student Led Cloud in a Jar</a:t>
            </a:r>
            <a:endParaRPr lang="en-CA" sz="6000" dirty="0">
              <a:solidFill>
                <a:srgbClr val="C7922C"/>
              </a:solidFill>
              <a:effectLst/>
            </a:endParaRPr>
          </a:p>
        </p:txBody>
      </p:sp>
    </p:spTree>
    <p:extLst>
      <p:ext uri="{BB962C8B-B14F-4D97-AF65-F5344CB8AC3E}">
        <p14:creationId xmlns:p14="http://schemas.microsoft.com/office/powerpoint/2010/main" val="17818854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7097E23-25CB-9BBE-A187-5A7A5B13BB4F}"/>
              </a:ext>
            </a:extLst>
          </p:cNvPr>
          <p:cNvSpPr txBox="1"/>
          <p:nvPr/>
        </p:nvSpPr>
        <p:spPr>
          <a:xfrm>
            <a:off x="7010400" y="1765933"/>
            <a:ext cx="4197928" cy="1138773"/>
          </a:xfrm>
          <a:prstGeom prst="rect">
            <a:avLst/>
          </a:prstGeom>
          <a:noFill/>
        </p:spPr>
        <p:txBody>
          <a:bodyPr wrap="square">
            <a:spAutoFit/>
          </a:bodyPr>
          <a:lstStyle/>
          <a:p>
            <a:pPr rtl="0" fontAlgn="base"/>
            <a:r>
              <a:rPr lang="en-CA" sz="3200" b="1" i="0" u="none" strike="noStrike" dirty="0">
                <a:solidFill>
                  <a:srgbClr val="000000"/>
                </a:solidFill>
                <a:effectLst/>
                <a:latin typeface="+mj-lt"/>
              </a:rPr>
              <a:t>1. Let’s Make A Cloud!</a:t>
            </a:r>
          </a:p>
          <a:p>
            <a:pPr rtl="0" fontAlgn="base"/>
            <a:br>
              <a:rPr lang="en-CA" b="0" dirty="0">
                <a:effectLst/>
              </a:rPr>
            </a:br>
            <a:endParaRPr lang="en-CA" sz="1800" b="0" i="0" u="none" strike="noStrike" dirty="0">
              <a:solidFill>
                <a:srgbClr val="000000"/>
              </a:solidFill>
              <a:effectLst/>
            </a:endParaRPr>
          </a:p>
        </p:txBody>
      </p:sp>
      <p:pic>
        <p:nvPicPr>
          <p:cNvPr id="6146" name="Picture 2">
            <a:extLst>
              <a:ext uri="{FF2B5EF4-FFF2-40B4-BE49-F238E27FC236}">
                <a16:creationId xmlns:a16="http://schemas.microsoft.com/office/drawing/2014/main" id="{FF46D615-1D6A-B8AB-4ECC-240DD45A316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695" r="6643"/>
          <a:stretch>
            <a:fillRect/>
          </a:stretch>
        </p:blipFill>
        <p:spPr bwMode="auto">
          <a:xfrm>
            <a:off x="0" y="0"/>
            <a:ext cx="62357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2294703B-80DE-A507-D78C-59D4A44FA782}"/>
              </a:ext>
            </a:extLst>
          </p:cNvPr>
          <p:cNvSpPr txBox="1"/>
          <p:nvPr/>
        </p:nvSpPr>
        <p:spPr>
          <a:xfrm>
            <a:off x="7048500" y="2586841"/>
            <a:ext cx="4660900" cy="2554545"/>
          </a:xfrm>
          <a:prstGeom prst="rect">
            <a:avLst/>
          </a:prstGeom>
          <a:noFill/>
        </p:spPr>
        <p:txBody>
          <a:bodyPr wrap="square">
            <a:spAutoFit/>
          </a:bodyPr>
          <a:lstStyle/>
          <a:p>
            <a:pPr rtl="0" fontAlgn="base"/>
            <a:r>
              <a:rPr lang="en-CA" sz="2000" b="1" i="0" u="none" strike="noStrike" dirty="0">
                <a:solidFill>
                  <a:srgbClr val="000000"/>
                </a:solidFill>
                <a:effectLst/>
              </a:rPr>
              <a:t>Check for your materials:</a:t>
            </a:r>
            <a:br>
              <a:rPr lang="en-CA" sz="2000" b="0" dirty="0">
                <a:effectLst/>
              </a:rPr>
            </a:br>
            <a:r>
              <a:rPr lang="en-CA" sz="2000" b="0" i="0" u="none" strike="noStrike" dirty="0">
                <a:solidFill>
                  <a:srgbClr val="000000"/>
                </a:solidFill>
                <a:effectLst/>
              </a:rPr>
              <a:t>Jar </a:t>
            </a:r>
            <a:endParaRPr lang="en-CA" sz="2000" dirty="0">
              <a:solidFill>
                <a:srgbClr val="000000"/>
              </a:solidFill>
            </a:endParaRPr>
          </a:p>
          <a:p>
            <a:pPr rtl="0" fontAlgn="base"/>
            <a:r>
              <a:rPr lang="en-CA" sz="2000" b="0" i="0" u="none" strike="noStrike" dirty="0">
                <a:solidFill>
                  <a:srgbClr val="000000"/>
                </a:solidFill>
                <a:effectLst/>
              </a:rPr>
              <a:t>Small foil plate</a:t>
            </a:r>
          </a:p>
          <a:p>
            <a:pPr rtl="0" fontAlgn="base"/>
            <a:r>
              <a:rPr lang="en-CA" sz="2000" b="0" i="0" u="none" strike="noStrike" dirty="0">
                <a:solidFill>
                  <a:srgbClr val="000000"/>
                </a:solidFill>
                <a:effectLst/>
              </a:rPr>
              <a:t>Ice cubes</a:t>
            </a:r>
          </a:p>
          <a:p>
            <a:pPr rtl="0" fontAlgn="base"/>
            <a:r>
              <a:rPr lang="en-CA" sz="2000" b="0" i="0" u="none" strike="noStrike" dirty="0">
                <a:solidFill>
                  <a:srgbClr val="000000"/>
                </a:solidFill>
                <a:effectLst/>
              </a:rPr>
              <a:t>Hot water (provided by teacher)</a:t>
            </a:r>
            <a:br>
              <a:rPr lang="en-CA" sz="2000" b="0" dirty="0">
                <a:effectLst/>
              </a:rPr>
            </a:br>
            <a:endParaRPr lang="en-CA" sz="2000" b="0" i="0" u="none" strike="noStrike" dirty="0">
              <a:solidFill>
                <a:srgbClr val="000000"/>
              </a:solidFill>
              <a:effectLst/>
            </a:endParaRPr>
          </a:p>
          <a:p>
            <a:pPr rtl="0" fontAlgn="base"/>
            <a:r>
              <a:rPr lang="en-CA" sz="2000" b="0" i="0" u="none" strike="noStrike" dirty="0">
                <a:solidFill>
                  <a:srgbClr val="000000"/>
                </a:solidFill>
                <a:effectLst/>
              </a:rPr>
              <a:t>Once hot water is in your jar, swirl water around the sides of jar - Carefully.</a:t>
            </a:r>
          </a:p>
        </p:txBody>
      </p:sp>
      <p:sp>
        <p:nvSpPr>
          <p:cNvPr id="6" name="Rectangle 5">
            <a:extLst>
              <a:ext uri="{FF2B5EF4-FFF2-40B4-BE49-F238E27FC236}">
                <a16:creationId xmlns:a16="http://schemas.microsoft.com/office/drawing/2014/main" id="{54408811-6DC4-A702-6D06-137439CE9D5F}"/>
              </a:ext>
            </a:extLst>
          </p:cNvPr>
          <p:cNvSpPr/>
          <p:nvPr/>
        </p:nvSpPr>
        <p:spPr>
          <a:xfrm>
            <a:off x="6158805" y="0"/>
            <a:ext cx="314960" cy="6857999"/>
          </a:xfrm>
          <a:prstGeom prst="rect">
            <a:avLst/>
          </a:prstGeom>
          <a:solidFill>
            <a:srgbClr val="C7922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a:p>
        </p:txBody>
      </p:sp>
    </p:spTree>
    <p:extLst>
      <p:ext uri="{BB962C8B-B14F-4D97-AF65-F5344CB8AC3E}">
        <p14:creationId xmlns:p14="http://schemas.microsoft.com/office/powerpoint/2010/main" val="12546571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377453-B6B6-2635-3B3F-360E6A52943F}"/>
            </a:ext>
          </a:extLst>
        </p:cNvPr>
        <p:cNvGrpSpPr/>
        <p:nvPr/>
      </p:nvGrpSpPr>
      <p:grpSpPr>
        <a:xfrm>
          <a:off x="0" y="0"/>
          <a:ext cx="0" cy="0"/>
          <a:chOff x="0" y="0"/>
          <a:chExt cx="0" cy="0"/>
        </a:xfrm>
      </p:grpSpPr>
      <p:pic>
        <p:nvPicPr>
          <p:cNvPr id="10242" name="Picture 2">
            <a:extLst>
              <a:ext uri="{FF2B5EF4-FFF2-40B4-BE49-F238E27FC236}">
                <a16:creationId xmlns:a16="http://schemas.microsoft.com/office/drawing/2014/main" id="{D6447DD6-2B4B-037A-CF86-AC4F868457AB}"/>
              </a:ext>
            </a:extLst>
          </p:cNvPr>
          <p:cNvPicPr>
            <a:picLocks noChangeAspect="1" noChangeArrowheads="1"/>
          </p:cNvPicPr>
          <p:nvPr/>
        </p:nvPicPr>
        <p:blipFill rotWithShape="1">
          <a:blip r:embed="rId3"/>
          <a:srcRect l="5820" r="5292" b="2703"/>
          <a:stretch>
            <a:fillRect/>
          </a:stretch>
        </p:blipFill>
        <p:spPr bwMode="auto">
          <a:xfrm>
            <a:off x="0" y="0"/>
            <a:ext cx="6291068"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46375B1F-9E76-1BA3-E71E-ED8A6397ABED}"/>
              </a:ext>
            </a:extLst>
          </p:cNvPr>
          <p:cNvSpPr/>
          <p:nvPr/>
        </p:nvSpPr>
        <p:spPr>
          <a:xfrm>
            <a:off x="6158805" y="0"/>
            <a:ext cx="314960" cy="6857999"/>
          </a:xfrm>
          <a:prstGeom prst="rect">
            <a:avLst/>
          </a:prstGeom>
          <a:solidFill>
            <a:srgbClr val="C7922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5" name="TextBox 4">
            <a:extLst>
              <a:ext uri="{FF2B5EF4-FFF2-40B4-BE49-F238E27FC236}">
                <a16:creationId xmlns:a16="http://schemas.microsoft.com/office/drawing/2014/main" id="{F7C453DE-E5BD-53F1-1494-67521C864CDD}"/>
              </a:ext>
            </a:extLst>
          </p:cNvPr>
          <p:cNvSpPr txBox="1"/>
          <p:nvPr/>
        </p:nvSpPr>
        <p:spPr>
          <a:xfrm>
            <a:off x="7107382" y="1754711"/>
            <a:ext cx="4627418" cy="3200876"/>
          </a:xfrm>
          <a:prstGeom prst="rect">
            <a:avLst/>
          </a:prstGeom>
          <a:noFill/>
        </p:spPr>
        <p:txBody>
          <a:bodyPr wrap="square">
            <a:spAutoFit/>
          </a:bodyPr>
          <a:lstStyle/>
          <a:p>
            <a:pPr rtl="0">
              <a:buNone/>
            </a:pPr>
            <a:r>
              <a:rPr lang="en-CA" sz="3200" b="1" dirty="0">
                <a:solidFill>
                  <a:srgbClr val="000000"/>
                </a:solidFill>
                <a:latin typeface="+mj-lt"/>
              </a:rPr>
              <a:t>2. Let’s Observe </a:t>
            </a:r>
            <a:br>
              <a:rPr lang="en-CA" sz="3200" b="1" dirty="0">
                <a:solidFill>
                  <a:srgbClr val="000000"/>
                </a:solidFill>
                <a:latin typeface="+mj-lt"/>
              </a:rPr>
            </a:br>
            <a:r>
              <a:rPr lang="en-CA" sz="3200" b="1" dirty="0">
                <a:solidFill>
                  <a:srgbClr val="000000"/>
                </a:solidFill>
                <a:latin typeface="+mj-lt"/>
              </a:rPr>
              <a:t>our Cloud</a:t>
            </a:r>
            <a:br>
              <a:rPr lang="en-CA" b="0" dirty="0">
                <a:effectLst/>
              </a:rPr>
            </a:br>
            <a:endParaRPr lang="en-CA" sz="1800" b="0" i="0" u="none" strike="noStrike" dirty="0">
              <a:solidFill>
                <a:srgbClr val="000000"/>
              </a:solidFill>
              <a:effectLst/>
              <a:latin typeface="Arial" panose="020B0604020202020204" pitchFamily="34" charset="0"/>
            </a:endParaRPr>
          </a:p>
          <a:p>
            <a:pPr fontAlgn="base"/>
            <a:r>
              <a:rPr lang="en-CA" sz="2000" dirty="0">
                <a:solidFill>
                  <a:srgbClr val="000000"/>
                </a:solidFill>
              </a:rPr>
              <a:t>Place the foil plate on top of your jar.</a:t>
            </a:r>
            <a:br>
              <a:rPr lang="en-CA" sz="2000" dirty="0">
                <a:solidFill>
                  <a:srgbClr val="000000"/>
                </a:solidFill>
              </a:rPr>
            </a:br>
            <a:endParaRPr lang="en-CA" sz="2000" dirty="0">
              <a:solidFill>
                <a:srgbClr val="000000"/>
              </a:solidFill>
            </a:endParaRPr>
          </a:p>
          <a:p>
            <a:pPr fontAlgn="base"/>
            <a:r>
              <a:rPr lang="en-CA" sz="2000" dirty="0">
                <a:solidFill>
                  <a:srgbClr val="000000"/>
                </a:solidFill>
              </a:rPr>
              <a:t>Place the ice cubes on the plate.</a:t>
            </a:r>
            <a:br>
              <a:rPr lang="en-CA" sz="2000" dirty="0">
                <a:solidFill>
                  <a:srgbClr val="000000"/>
                </a:solidFill>
              </a:rPr>
            </a:br>
            <a:endParaRPr lang="en-CA" sz="2000" dirty="0">
              <a:solidFill>
                <a:srgbClr val="000000"/>
              </a:solidFill>
            </a:endParaRPr>
          </a:p>
          <a:p>
            <a:pPr fontAlgn="base"/>
            <a:r>
              <a:rPr lang="en-CA" sz="2000" dirty="0">
                <a:solidFill>
                  <a:srgbClr val="000000"/>
                </a:solidFill>
              </a:rPr>
              <a:t>Turn off the lights and shine a flashlight on the jar. Can you see the clouds??</a:t>
            </a:r>
          </a:p>
        </p:txBody>
      </p:sp>
    </p:spTree>
    <p:extLst>
      <p:ext uri="{BB962C8B-B14F-4D97-AF65-F5344CB8AC3E}">
        <p14:creationId xmlns:p14="http://schemas.microsoft.com/office/powerpoint/2010/main" val="2511603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a:extLst>
              <a:ext uri="{FF2B5EF4-FFF2-40B4-BE49-F238E27FC236}">
                <a16:creationId xmlns:a16="http://schemas.microsoft.com/office/drawing/2014/main" id="{3F110480-05C1-213F-894C-2877249739E5}"/>
              </a:ext>
            </a:extLst>
          </p:cNvPr>
          <p:cNvPicPr>
            <a:picLocks noChangeAspect="1" noChangeArrowheads="1"/>
          </p:cNvPicPr>
          <p:nvPr/>
        </p:nvPicPr>
        <p:blipFill>
          <a:blip r:embed="rId3"/>
          <a:srcRect/>
          <a:stretch/>
        </p:blipFill>
        <p:spPr bwMode="auto">
          <a:xfrm>
            <a:off x="2" y="3548349"/>
            <a:ext cx="4968387" cy="3308065"/>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a:extLst>
              <a:ext uri="{FF2B5EF4-FFF2-40B4-BE49-F238E27FC236}">
                <a16:creationId xmlns:a16="http://schemas.microsoft.com/office/drawing/2014/main" id="{757F713D-27B1-9149-E3AE-DF91CCF13735}"/>
              </a:ext>
            </a:extLst>
          </p:cNvPr>
          <p:cNvPicPr>
            <a:picLocks noChangeAspect="1" noChangeArrowheads="1"/>
          </p:cNvPicPr>
          <p:nvPr/>
        </p:nvPicPr>
        <p:blipFill rotWithShape="1">
          <a:blip r:embed="rId4"/>
          <a:srcRect l="2000" t="21954" b="13030"/>
          <a:stretch>
            <a:fillRect/>
          </a:stretch>
        </p:blipFill>
        <p:spPr bwMode="auto">
          <a:xfrm>
            <a:off x="0" y="0"/>
            <a:ext cx="4978400" cy="32893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02BA39E0-449D-4036-3451-399B73C86951}"/>
              </a:ext>
            </a:extLst>
          </p:cNvPr>
          <p:cNvSpPr/>
          <p:nvPr/>
        </p:nvSpPr>
        <p:spPr>
          <a:xfrm>
            <a:off x="4884189" y="0"/>
            <a:ext cx="314960" cy="6857999"/>
          </a:xfrm>
          <a:prstGeom prst="rect">
            <a:avLst/>
          </a:prstGeom>
          <a:solidFill>
            <a:srgbClr val="C7922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9" name="Rectangle 8">
            <a:extLst>
              <a:ext uri="{FF2B5EF4-FFF2-40B4-BE49-F238E27FC236}">
                <a16:creationId xmlns:a16="http://schemas.microsoft.com/office/drawing/2014/main" id="{6FA077FE-0A09-5DC7-CF9D-949143BA8BFE}"/>
              </a:ext>
            </a:extLst>
          </p:cNvPr>
          <p:cNvSpPr/>
          <p:nvPr/>
        </p:nvSpPr>
        <p:spPr>
          <a:xfrm rot="5400000">
            <a:off x="2407458" y="862215"/>
            <a:ext cx="316808" cy="5131723"/>
          </a:xfrm>
          <a:prstGeom prst="rect">
            <a:avLst/>
          </a:prstGeom>
          <a:solidFill>
            <a:srgbClr val="C7922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1" name="TextBox 10">
            <a:extLst>
              <a:ext uri="{FF2B5EF4-FFF2-40B4-BE49-F238E27FC236}">
                <a16:creationId xmlns:a16="http://schemas.microsoft.com/office/drawing/2014/main" id="{546A931F-A529-09DF-BF70-B52202EE9245}"/>
              </a:ext>
            </a:extLst>
          </p:cNvPr>
          <p:cNvSpPr txBox="1"/>
          <p:nvPr/>
        </p:nvSpPr>
        <p:spPr>
          <a:xfrm>
            <a:off x="5888182" y="2193049"/>
            <a:ext cx="5527963" cy="3200876"/>
          </a:xfrm>
          <a:prstGeom prst="rect">
            <a:avLst/>
          </a:prstGeom>
          <a:noFill/>
        </p:spPr>
        <p:txBody>
          <a:bodyPr wrap="square">
            <a:spAutoFit/>
          </a:bodyPr>
          <a:lstStyle/>
          <a:p>
            <a:pPr rtl="0">
              <a:buNone/>
            </a:pPr>
            <a:r>
              <a:rPr lang="en-CA" sz="3200" b="1" dirty="0">
                <a:solidFill>
                  <a:srgbClr val="000000"/>
                </a:solidFill>
                <a:latin typeface="+mj-lt"/>
              </a:rPr>
              <a:t>3. Farming Connection:</a:t>
            </a:r>
          </a:p>
          <a:p>
            <a:pPr>
              <a:buNone/>
            </a:pPr>
            <a:br>
              <a:rPr lang="en-CA" b="0" dirty="0">
                <a:effectLst/>
              </a:rPr>
            </a:br>
            <a:endParaRPr lang="en-CA" b="0" dirty="0">
              <a:effectLst/>
            </a:endParaRPr>
          </a:p>
          <a:p>
            <a:r>
              <a:rPr lang="en-CA" sz="2000" dirty="0">
                <a:solidFill>
                  <a:srgbClr val="000000"/>
                </a:solidFill>
              </a:rPr>
              <a:t>Real clouds form high above grain farms. </a:t>
            </a:r>
            <a:br>
              <a:rPr lang="en-CA" sz="2000" dirty="0">
                <a:solidFill>
                  <a:srgbClr val="000000"/>
                </a:solidFill>
              </a:rPr>
            </a:br>
            <a:r>
              <a:rPr lang="en-CA" sz="2000" dirty="0">
                <a:solidFill>
                  <a:srgbClr val="000000"/>
                </a:solidFill>
              </a:rPr>
              <a:t>These clouds are like big water tanks in the sky, holding the water that farmers hope will fall as rain to help their crops grow big and strong!</a:t>
            </a:r>
            <a:endParaRPr lang="fr-CA" sz="2000" dirty="0"/>
          </a:p>
          <a:p>
            <a:pPr>
              <a:buNone/>
            </a:pPr>
            <a:br>
              <a:rPr lang="en-CA" b="0" dirty="0">
                <a:effectLst/>
              </a:rPr>
            </a:br>
            <a:br>
              <a:rPr lang="en-CA" b="0" dirty="0">
                <a:effectLst/>
              </a:rPr>
            </a:br>
            <a:endParaRPr lang="fr-CA" dirty="0"/>
          </a:p>
        </p:txBody>
      </p:sp>
    </p:spTree>
    <p:extLst>
      <p:ext uri="{BB962C8B-B14F-4D97-AF65-F5344CB8AC3E}">
        <p14:creationId xmlns:p14="http://schemas.microsoft.com/office/powerpoint/2010/main" val="41985921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994318-9B78-6A7F-A0F9-5310846D29E2}"/>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4550A712-3E9D-3ED7-D834-6473B76E2E8C}"/>
              </a:ext>
            </a:extLst>
          </p:cNvPr>
          <p:cNvPicPr>
            <a:picLocks noChangeAspect="1"/>
          </p:cNvPicPr>
          <p:nvPr/>
        </p:nvPicPr>
        <p:blipFill>
          <a:blip r:embed="rId3"/>
          <a:srcRect t="4356" b="11111"/>
          <a:stretch>
            <a:fillRect/>
          </a:stretch>
        </p:blipFill>
        <p:spPr>
          <a:xfrm>
            <a:off x="4988560" y="0"/>
            <a:ext cx="8605455" cy="6858000"/>
          </a:xfrm>
          <a:prstGeom prst="rect">
            <a:avLst/>
          </a:prstGeom>
        </p:spPr>
      </p:pic>
      <p:sp>
        <p:nvSpPr>
          <p:cNvPr id="5" name="TextBox 4">
            <a:extLst>
              <a:ext uri="{FF2B5EF4-FFF2-40B4-BE49-F238E27FC236}">
                <a16:creationId xmlns:a16="http://schemas.microsoft.com/office/drawing/2014/main" id="{B73DCF60-6EEA-4688-9B6A-17495400AB46}"/>
              </a:ext>
            </a:extLst>
          </p:cNvPr>
          <p:cNvSpPr txBox="1"/>
          <p:nvPr/>
        </p:nvSpPr>
        <p:spPr>
          <a:xfrm>
            <a:off x="612232" y="4008060"/>
            <a:ext cx="5077367" cy="1446550"/>
          </a:xfrm>
          <a:prstGeom prst="rect">
            <a:avLst/>
          </a:prstGeom>
          <a:noFill/>
        </p:spPr>
        <p:txBody>
          <a:bodyPr wrap="square" rtlCol="0">
            <a:spAutoFit/>
          </a:bodyPr>
          <a:lstStyle/>
          <a:p>
            <a:r>
              <a:rPr lang="en-CA" sz="8800" b="1" dirty="0">
                <a:solidFill>
                  <a:srgbClr val="C7922C"/>
                </a:solidFill>
                <a:latin typeface="+mj-lt"/>
              </a:rPr>
              <a:t>Option 2:</a:t>
            </a:r>
            <a:endParaRPr lang="en-CA" sz="28700" b="0" dirty="0">
              <a:solidFill>
                <a:srgbClr val="C7922C"/>
              </a:solidFill>
              <a:effectLst/>
              <a:latin typeface="+mj-lt"/>
            </a:endParaRPr>
          </a:p>
        </p:txBody>
      </p:sp>
      <p:sp>
        <p:nvSpPr>
          <p:cNvPr id="3" name="TextBox 2">
            <a:extLst>
              <a:ext uri="{FF2B5EF4-FFF2-40B4-BE49-F238E27FC236}">
                <a16:creationId xmlns:a16="http://schemas.microsoft.com/office/drawing/2014/main" id="{9DF8B6E5-4FEF-383D-97A9-F2B6DD58860E}"/>
              </a:ext>
            </a:extLst>
          </p:cNvPr>
          <p:cNvSpPr txBox="1"/>
          <p:nvPr/>
        </p:nvSpPr>
        <p:spPr>
          <a:xfrm>
            <a:off x="1734912" y="5227260"/>
            <a:ext cx="7802788" cy="523220"/>
          </a:xfrm>
          <a:prstGeom prst="rect">
            <a:avLst/>
          </a:prstGeom>
          <a:noFill/>
        </p:spPr>
        <p:txBody>
          <a:bodyPr wrap="square" rtlCol="0">
            <a:spAutoFit/>
          </a:bodyPr>
          <a:lstStyle/>
          <a:p>
            <a:r>
              <a:rPr lang="en-CA" sz="2800" dirty="0">
                <a:solidFill>
                  <a:srgbClr val="C7922C"/>
                </a:solidFill>
              </a:rPr>
              <a:t>Creating a Large Condensation Chamber</a:t>
            </a:r>
            <a:endParaRPr lang="en-CA" sz="6000" dirty="0">
              <a:solidFill>
                <a:srgbClr val="C7922C"/>
              </a:solidFill>
              <a:effectLst/>
            </a:endParaRPr>
          </a:p>
        </p:txBody>
      </p:sp>
    </p:spTree>
    <p:extLst>
      <p:ext uri="{BB962C8B-B14F-4D97-AF65-F5344CB8AC3E}">
        <p14:creationId xmlns:p14="http://schemas.microsoft.com/office/powerpoint/2010/main" val="29969709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2CA68E-10CF-6A07-D09D-682C85E12984}"/>
            </a:ext>
          </a:extLst>
        </p:cNvPr>
        <p:cNvGrpSpPr/>
        <p:nvPr/>
      </p:nvGrpSpPr>
      <p:grpSpPr>
        <a:xfrm>
          <a:off x="0" y="0"/>
          <a:ext cx="0" cy="0"/>
          <a:chOff x="0" y="0"/>
          <a:chExt cx="0" cy="0"/>
        </a:xfrm>
      </p:grpSpPr>
      <p:pic>
        <p:nvPicPr>
          <p:cNvPr id="10242" name="Picture 2">
            <a:extLst>
              <a:ext uri="{FF2B5EF4-FFF2-40B4-BE49-F238E27FC236}">
                <a16:creationId xmlns:a16="http://schemas.microsoft.com/office/drawing/2014/main" id="{FF2FB17F-14B7-A469-3881-618B35BBADAE}"/>
              </a:ext>
            </a:extLst>
          </p:cNvPr>
          <p:cNvPicPr>
            <a:picLocks noChangeAspect="1" noChangeArrowheads="1"/>
          </p:cNvPicPr>
          <p:nvPr/>
        </p:nvPicPr>
        <p:blipFill>
          <a:blip r:embed="rId3"/>
          <a:srcRect l="4133" r="4133"/>
          <a:stretch/>
        </p:blipFill>
        <p:spPr bwMode="auto">
          <a:xfrm>
            <a:off x="0" y="0"/>
            <a:ext cx="6291068"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CB974907-5333-C074-D090-C7C344520444}"/>
              </a:ext>
            </a:extLst>
          </p:cNvPr>
          <p:cNvSpPr/>
          <p:nvPr/>
        </p:nvSpPr>
        <p:spPr>
          <a:xfrm>
            <a:off x="6158805" y="0"/>
            <a:ext cx="314960" cy="6857999"/>
          </a:xfrm>
          <a:prstGeom prst="rect">
            <a:avLst/>
          </a:prstGeom>
          <a:solidFill>
            <a:srgbClr val="C7922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5" name="TextBox 4">
            <a:extLst>
              <a:ext uri="{FF2B5EF4-FFF2-40B4-BE49-F238E27FC236}">
                <a16:creationId xmlns:a16="http://schemas.microsoft.com/office/drawing/2014/main" id="{D7FBBF25-4C83-7372-80B4-76811ACFAC9F}"/>
              </a:ext>
            </a:extLst>
          </p:cNvPr>
          <p:cNvSpPr txBox="1"/>
          <p:nvPr/>
        </p:nvSpPr>
        <p:spPr>
          <a:xfrm>
            <a:off x="7259782" y="1589611"/>
            <a:ext cx="4627418" cy="4093428"/>
          </a:xfrm>
          <a:prstGeom prst="rect">
            <a:avLst/>
          </a:prstGeom>
          <a:noFill/>
        </p:spPr>
        <p:txBody>
          <a:bodyPr wrap="square">
            <a:spAutoFit/>
          </a:bodyPr>
          <a:lstStyle/>
          <a:p>
            <a:r>
              <a:rPr lang="en-CA" sz="3200" b="1" dirty="0">
                <a:solidFill>
                  <a:srgbClr val="000000"/>
                </a:solidFill>
              </a:rPr>
              <a:t>Let’s Begin Our </a:t>
            </a:r>
            <a:br>
              <a:rPr lang="en-CA" sz="3200" b="1" dirty="0">
                <a:solidFill>
                  <a:srgbClr val="000000"/>
                </a:solidFill>
              </a:rPr>
            </a:br>
            <a:r>
              <a:rPr lang="en-CA" sz="3200" b="1" dirty="0">
                <a:solidFill>
                  <a:srgbClr val="000000"/>
                </a:solidFill>
              </a:rPr>
              <a:t>Soil Experiment </a:t>
            </a:r>
          </a:p>
          <a:p>
            <a:pPr rtl="0">
              <a:buNone/>
            </a:pPr>
            <a:br>
              <a:rPr lang="en-CA" b="0" dirty="0">
                <a:effectLst/>
              </a:rPr>
            </a:br>
            <a:endParaRPr lang="en-CA" sz="1800" b="0" i="0" u="none" strike="noStrike" dirty="0">
              <a:solidFill>
                <a:srgbClr val="000000"/>
              </a:solidFill>
              <a:effectLst/>
              <a:latin typeface="Arial" panose="020B0604020202020204" pitchFamily="34" charset="0"/>
            </a:endParaRPr>
          </a:p>
          <a:p>
            <a:pPr>
              <a:spcBef>
                <a:spcPts val="1200"/>
              </a:spcBef>
              <a:spcAft>
                <a:spcPts val="1200"/>
              </a:spcAft>
            </a:pPr>
            <a:r>
              <a:rPr lang="en-CA" sz="2000" b="1" dirty="0">
                <a:solidFill>
                  <a:srgbClr val="000000"/>
                </a:solidFill>
              </a:rPr>
              <a:t>What You Need!</a:t>
            </a:r>
            <a:endParaRPr lang="en-CA" sz="2000" dirty="0"/>
          </a:p>
          <a:p>
            <a:pPr fontAlgn="base">
              <a:spcBef>
                <a:spcPts val="1200"/>
              </a:spcBef>
            </a:pPr>
            <a:r>
              <a:rPr lang="en-CA" sz="2000" b="1" dirty="0">
                <a:solidFill>
                  <a:srgbClr val="000000"/>
                </a:solidFill>
              </a:rPr>
              <a:t>A big, clear plastic bin</a:t>
            </a:r>
            <a:r>
              <a:rPr lang="en-CA" sz="2000" dirty="0">
                <a:solidFill>
                  <a:srgbClr val="000000"/>
                </a:solidFill>
              </a:rPr>
              <a:t> (with a lid!)</a:t>
            </a:r>
          </a:p>
          <a:p>
            <a:pPr fontAlgn="base"/>
            <a:r>
              <a:rPr lang="en-CA" sz="2000" b="1" dirty="0">
                <a:solidFill>
                  <a:srgbClr val="000000"/>
                </a:solidFill>
              </a:rPr>
              <a:t>Hot water</a:t>
            </a:r>
            <a:r>
              <a:rPr lang="en-CA" sz="2000" dirty="0">
                <a:solidFill>
                  <a:srgbClr val="000000"/>
                </a:solidFill>
              </a:rPr>
              <a:t> (grown-up job!)</a:t>
            </a:r>
          </a:p>
          <a:p>
            <a:pPr fontAlgn="base"/>
            <a:r>
              <a:rPr lang="en-CA" sz="2000" b="1" dirty="0">
                <a:solidFill>
                  <a:srgbClr val="000000"/>
                </a:solidFill>
              </a:rPr>
              <a:t>A big ice pack</a:t>
            </a:r>
            <a:r>
              <a:rPr lang="en-CA" sz="2000" dirty="0">
                <a:solidFill>
                  <a:srgbClr val="000000"/>
                </a:solidFill>
              </a:rPr>
              <a:t> OR </a:t>
            </a:r>
            <a:r>
              <a:rPr lang="en-CA" sz="2000" b="1" dirty="0">
                <a:solidFill>
                  <a:srgbClr val="000000"/>
                </a:solidFill>
              </a:rPr>
              <a:t>a bag of ice</a:t>
            </a:r>
            <a:endParaRPr lang="en-CA" sz="2000" dirty="0">
              <a:solidFill>
                <a:srgbClr val="000000"/>
              </a:solidFill>
            </a:endParaRPr>
          </a:p>
          <a:p>
            <a:pPr fontAlgn="base"/>
            <a:r>
              <a:rPr lang="en-CA" sz="2000" b="1" dirty="0">
                <a:solidFill>
                  <a:srgbClr val="000000"/>
                </a:solidFill>
              </a:rPr>
              <a:t>Your super scientist eyes</a:t>
            </a:r>
            <a:endParaRPr lang="en-CA" sz="2000" dirty="0">
              <a:solidFill>
                <a:srgbClr val="000000"/>
              </a:solidFill>
            </a:endParaRPr>
          </a:p>
          <a:p>
            <a:pPr fontAlgn="base">
              <a:spcAft>
                <a:spcPts val="1200"/>
              </a:spcAft>
            </a:pPr>
            <a:r>
              <a:rPr lang="en-CA" sz="2000" b="1" dirty="0">
                <a:solidFill>
                  <a:srgbClr val="000000"/>
                </a:solidFill>
              </a:rPr>
              <a:t>Hairspray or match (optional)</a:t>
            </a:r>
          </a:p>
        </p:txBody>
      </p:sp>
    </p:spTree>
    <p:extLst>
      <p:ext uri="{BB962C8B-B14F-4D97-AF65-F5344CB8AC3E}">
        <p14:creationId xmlns:p14="http://schemas.microsoft.com/office/powerpoint/2010/main" val="3051269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12E9C2-09CE-039C-481A-0DECC6E78BF5}"/>
            </a:ext>
          </a:extLst>
        </p:cNvPr>
        <p:cNvGrpSpPr/>
        <p:nvPr/>
      </p:nvGrpSpPr>
      <p:grpSpPr>
        <a:xfrm>
          <a:off x="0" y="0"/>
          <a:ext cx="0" cy="0"/>
          <a:chOff x="0" y="0"/>
          <a:chExt cx="0" cy="0"/>
        </a:xfrm>
      </p:grpSpPr>
      <p:pic>
        <p:nvPicPr>
          <p:cNvPr id="10242" name="Picture 2">
            <a:extLst>
              <a:ext uri="{FF2B5EF4-FFF2-40B4-BE49-F238E27FC236}">
                <a16:creationId xmlns:a16="http://schemas.microsoft.com/office/drawing/2014/main" id="{471E2793-78A4-D91F-A58B-9AAE1FF10639}"/>
              </a:ext>
            </a:extLst>
          </p:cNvPr>
          <p:cNvPicPr>
            <a:picLocks noChangeAspect="1" noChangeArrowheads="1"/>
          </p:cNvPicPr>
          <p:nvPr/>
        </p:nvPicPr>
        <p:blipFill>
          <a:blip r:embed="rId3"/>
          <a:srcRect l="4133" r="4133"/>
          <a:stretch/>
        </p:blipFill>
        <p:spPr bwMode="auto">
          <a:xfrm>
            <a:off x="0" y="0"/>
            <a:ext cx="6291068"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E51E7851-9F9B-A292-1C3F-6BC7E65D796F}"/>
              </a:ext>
            </a:extLst>
          </p:cNvPr>
          <p:cNvSpPr/>
          <p:nvPr/>
        </p:nvSpPr>
        <p:spPr>
          <a:xfrm>
            <a:off x="6158805" y="1"/>
            <a:ext cx="314960" cy="6857999"/>
          </a:xfrm>
          <a:prstGeom prst="rect">
            <a:avLst/>
          </a:prstGeom>
          <a:solidFill>
            <a:srgbClr val="C7922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5" name="TextBox 4">
            <a:extLst>
              <a:ext uri="{FF2B5EF4-FFF2-40B4-BE49-F238E27FC236}">
                <a16:creationId xmlns:a16="http://schemas.microsoft.com/office/drawing/2014/main" id="{574725ED-2A53-FAD2-5BD3-7FAFBF50A5B9}"/>
              </a:ext>
            </a:extLst>
          </p:cNvPr>
          <p:cNvSpPr txBox="1"/>
          <p:nvPr/>
        </p:nvSpPr>
        <p:spPr>
          <a:xfrm>
            <a:off x="7259782" y="1589611"/>
            <a:ext cx="3998768" cy="5324535"/>
          </a:xfrm>
          <a:prstGeom prst="rect">
            <a:avLst/>
          </a:prstGeom>
          <a:noFill/>
        </p:spPr>
        <p:txBody>
          <a:bodyPr wrap="square">
            <a:spAutoFit/>
          </a:bodyPr>
          <a:lstStyle/>
          <a:p>
            <a:r>
              <a:rPr lang="en-CA" sz="3200" b="1" dirty="0">
                <a:solidFill>
                  <a:srgbClr val="000000"/>
                </a:solidFill>
              </a:rPr>
              <a:t>Warm Up Our </a:t>
            </a:r>
            <a:br>
              <a:rPr lang="en-CA" sz="3200" b="1" dirty="0">
                <a:solidFill>
                  <a:srgbClr val="000000"/>
                </a:solidFill>
              </a:rPr>
            </a:br>
            <a:r>
              <a:rPr lang="en-CA" sz="3200" b="1" dirty="0">
                <a:solidFill>
                  <a:srgbClr val="000000"/>
                </a:solidFill>
              </a:rPr>
              <a:t>Cloud Home!</a:t>
            </a:r>
          </a:p>
          <a:p>
            <a:pPr rtl="0">
              <a:buNone/>
            </a:pPr>
            <a:br>
              <a:rPr lang="en-CA" b="0" dirty="0">
                <a:effectLst/>
              </a:rPr>
            </a:br>
            <a:endParaRPr lang="en-CA" sz="1800" b="0" i="0" u="none" strike="noStrike" dirty="0">
              <a:solidFill>
                <a:srgbClr val="000000"/>
              </a:solidFill>
              <a:effectLst/>
              <a:latin typeface="Arial" panose="020B0604020202020204" pitchFamily="34" charset="0"/>
            </a:endParaRPr>
          </a:p>
          <a:p>
            <a:pPr fontAlgn="base">
              <a:spcBef>
                <a:spcPts val="1200"/>
              </a:spcBef>
              <a:spcAft>
                <a:spcPts val="1200"/>
              </a:spcAft>
            </a:pPr>
            <a:r>
              <a:rPr lang="en-CA" sz="2000" b="1" dirty="0">
                <a:solidFill>
                  <a:srgbClr val="000000"/>
                </a:solidFill>
              </a:rPr>
              <a:t>Educators will carefully pour</a:t>
            </a:r>
            <a:r>
              <a:rPr lang="en-CA" sz="2000" dirty="0">
                <a:solidFill>
                  <a:srgbClr val="000000"/>
                </a:solidFill>
              </a:rPr>
              <a:t> about 2-3 inches of hot water into the bottom of the big clear bin.</a:t>
            </a:r>
            <a:br>
              <a:rPr lang="en-CA" sz="2000" dirty="0"/>
            </a:br>
            <a:endParaRPr lang="en-CA" sz="2000" dirty="0">
              <a:solidFill>
                <a:srgbClr val="000000"/>
              </a:solidFill>
            </a:endParaRPr>
          </a:p>
          <a:p>
            <a:pPr fontAlgn="base">
              <a:spcBef>
                <a:spcPts val="1200"/>
              </a:spcBef>
              <a:spcAft>
                <a:spcPts val="1200"/>
              </a:spcAft>
            </a:pPr>
            <a:r>
              <a:rPr lang="en-CA" sz="2000" b="1" dirty="0">
                <a:solidFill>
                  <a:srgbClr val="000000"/>
                </a:solidFill>
              </a:rPr>
              <a:t>Why?</a:t>
            </a:r>
            <a:r>
              <a:rPr lang="en-CA" sz="2000" dirty="0">
                <a:solidFill>
                  <a:srgbClr val="000000"/>
                </a:solidFill>
              </a:rPr>
              <a:t> The warm water will make our cloud!</a:t>
            </a:r>
          </a:p>
          <a:p>
            <a:pPr>
              <a:buNone/>
            </a:pPr>
            <a:br>
              <a:rPr lang="en-CA" sz="2000" dirty="0"/>
            </a:br>
            <a:br>
              <a:rPr lang="en-CA" sz="2000" dirty="0"/>
            </a:br>
            <a:br>
              <a:rPr lang="en-CA" sz="2000" dirty="0"/>
            </a:br>
            <a:endParaRPr lang="fr-CA" sz="2000" dirty="0"/>
          </a:p>
        </p:txBody>
      </p:sp>
    </p:spTree>
    <p:extLst>
      <p:ext uri="{BB962C8B-B14F-4D97-AF65-F5344CB8AC3E}">
        <p14:creationId xmlns:p14="http://schemas.microsoft.com/office/powerpoint/2010/main" val="1874585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7E6DDE-6F44-78D5-7EF9-FE1A3E68F063}"/>
            </a:ext>
          </a:extLst>
        </p:cNvPr>
        <p:cNvGrpSpPr/>
        <p:nvPr/>
      </p:nvGrpSpPr>
      <p:grpSpPr>
        <a:xfrm>
          <a:off x="0" y="0"/>
          <a:ext cx="0" cy="0"/>
          <a:chOff x="0" y="0"/>
          <a:chExt cx="0" cy="0"/>
        </a:xfrm>
      </p:grpSpPr>
      <p:pic>
        <p:nvPicPr>
          <p:cNvPr id="11266" name="Picture 2">
            <a:extLst>
              <a:ext uri="{FF2B5EF4-FFF2-40B4-BE49-F238E27FC236}">
                <a16:creationId xmlns:a16="http://schemas.microsoft.com/office/drawing/2014/main" id="{AF4BCBE8-794C-390E-C1D1-E0B7C0B2E3C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675" y="279843"/>
            <a:ext cx="3040962" cy="3101782"/>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a:extLst>
              <a:ext uri="{FF2B5EF4-FFF2-40B4-BE49-F238E27FC236}">
                <a16:creationId xmlns:a16="http://schemas.microsoft.com/office/drawing/2014/main" id="{DBB46D7A-B9DD-3DB6-61A7-5E5E9982FA6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7974" y="3505715"/>
            <a:ext cx="3073193" cy="308558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4D052E01-B498-31F5-AFFD-E908F7E485AC}"/>
              </a:ext>
            </a:extLst>
          </p:cNvPr>
          <p:cNvSpPr txBox="1"/>
          <p:nvPr/>
        </p:nvSpPr>
        <p:spPr>
          <a:xfrm>
            <a:off x="4040332" y="560911"/>
            <a:ext cx="7199168" cy="8833187"/>
          </a:xfrm>
          <a:prstGeom prst="rect">
            <a:avLst/>
          </a:prstGeom>
          <a:noFill/>
        </p:spPr>
        <p:txBody>
          <a:bodyPr wrap="square">
            <a:spAutoFit/>
          </a:bodyPr>
          <a:lstStyle/>
          <a:p>
            <a:r>
              <a:rPr lang="en-CA" sz="3200" b="1" dirty="0">
                <a:solidFill>
                  <a:srgbClr val="000000"/>
                </a:solidFill>
              </a:rPr>
              <a:t>2. Make It Cold on Top!</a:t>
            </a:r>
          </a:p>
          <a:p>
            <a:pPr rtl="0">
              <a:buNone/>
            </a:pPr>
            <a:br>
              <a:rPr lang="en-CA" b="0" dirty="0">
                <a:effectLst/>
              </a:rPr>
            </a:br>
            <a:endParaRPr lang="en-CA" sz="1800" b="0" i="0" u="none" strike="noStrike" dirty="0">
              <a:solidFill>
                <a:srgbClr val="000000"/>
              </a:solidFill>
              <a:effectLst/>
              <a:latin typeface="Arial" panose="020B0604020202020204" pitchFamily="34" charset="0"/>
            </a:endParaRPr>
          </a:p>
          <a:p>
            <a:pPr fontAlgn="base"/>
            <a:r>
              <a:rPr lang="en-CA" sz="2000" b="1" dirty="0">
                <a:solidFill>
                  <a:srgbClr val="000000"/>
                </a:solidFill>
              </a:rPr>
              <a:t>Students can help</a:t>
            </a:r>
            <a:r>
              <a:rPr lang="en-CA" sz="2000" dirty="0">
                <a:solidFill>
                  <a:srgbClr val="000000"/>
                </a:solidFill>
              </a:rPr>
              <a:t> place the big ice pack </a:t>
            </a:r>
            <a:br>
              <a:rPr lang="en-CA" sz="2000" dirty="0">
                <a:solidFill>
                  <a:srgbClr val="000000"/>
                </a:solidFill>
              </a:rPr>
            </a:br>
            <a:r>
              <a:rPr lang="en-CA" sz="2000" dirty="0">
                <a:solidFill>
                  <a:srgbClr val="000000"/>
                </a:solidFill>
              </a:rPr>
              <a:t>(or bag of ice) right on top of the lid.</a:t>
            </a:r>
          </a:p>
          <a:p>
            <a:pPr fontAlgn="base"/>
            <a:endParaRPr lang="en-CA" sz="2000" dirty="0">
              <a:solidFill>
                <a:srgbClr val="000000"/>
              </a:solidFill>
            </a:endParaRPr>
          </a:p>
          <a:p>
            <a:pPr fontAlgn="base"/>
            <a:r>
              <a:rPr lang="en-CA" sz="2000" b="1" dirty="0">
                <a:solidFill>
                  <a:srgbClr val="000000"/>
                </a:solidFill>
              </a:rPr>
              <a:t>Educators will quickly put the lid</a:t>
            </a:r>
            <a:r>
              <a:rPr lang="en-CA" sz="2000" dirty="0">
                <a:solidFill>
                  <a:srgbClr val="000000"/>
                </a:solidFill>
              </a:rPr>
              <a:t> on the bin.</a:t>
            </a:r>
          </a:p>
          <a:p>
            <a:pPr fontAlgn="base"/>
            <a:endParaRPr lang="en-CA" sz="2000" dirty="0">
              <a:solidFill>
                <a:srgbClr val="000000"/>
              </a:solidFill>
            </a:endParaRPr>
          </a:p>
          <a:p>
            <a:pPr fontAlgn="base">
              <a:spcAft>
                <a:spcPts val="1200"/>
              </a:spcAft>
            </a:pPr>
            <a:r>
              <a:rPr lang="en-CA" sz="2000" b="1" dirty="0">
                <a:solidFill>
                  <a:srgbClr val="000000"/>
                </a:solidFill>
              </a:rPr>
              <a:t>Why?</a:t>
            </a:r>
            <a:r>
              <a:rPr lang="en-CA" sz="2000" dirty="0">
                <a:solidFill>
                  <a:srgbClr val="000000"/>
                </a:solidFill>
              </a:rPr>
              <a:t> The cold lid will help the warm water turn into a cloud!</a:t>
            </a:r>
          </a:p>
          <a:p>
            <a:pPr>
              <a:spcBef>
                <a:spcPts val="1200"/>
              </a:spcBef>
              <a:spcAft>
                <a:spcPts val="1200"/>
              </a:spcAft>
            </a:pPr>
            <a:r>
              <a:rPr lang="en-CA" sz="2000" b="1" dirty="0">
                <a:solidFill>
                  <a:srgbClr val="000000"/>
                </a:solidFill>
              </a:rPr>
              <a:t>Watch our cloud grow:</a:t>
            </a:r>
            <a:endParaRPr lang="en-CA" sz="2000" dirty="0"/>
          </a:p>
          <a:p>
            <a:pPr fontAlgn="base">
              <a:spcBef>
                <a:spcPts val="1200"/>
              </a:spcBef>
            </a:pPr>
            <a:r>
              <a:rPr lang="en-CA" sz="2000" b="1" dirty="0">
                <a:solidFill>
                  <a:srgbClr val="000000"/>
                </a:solidFill>
              </a:rPr>
              <a:t>Look closely!</a:t>
            </a:r>
            <a:r>
              <a:rPr lang="en-CA" sz="2000" dirty="0">
                <a:solidFill>
                  <a:srgbClr val="000000"/>
                </a:solidFill>
              </a:rPr>
              <a:t> Can you see tiny "fog" or "sweat" forming inside the bin?</a:t>
            </a:r>
          </a:p>
          <a:p>
            <a:pPr fontAlgn="base">
              <a:spcBef>
                <a:spcPts val="1200"/>
              </a:spcBef>
            </a:pPr>
            <a:endParaRPr lang="en-CA" sz="2000" dirty="0">
              <a:solidFill>
                <a:srgbClr val="000000"/>
              </a:solidFill>
            </a:endParaRPr>
          </a:p>
          <a:p>
            <a:pPr fontAlgn="base">
              <a:spcAft>
                <a:spcPts val="1200"/>
              </a:spcAft>
            </a:pPr>
            <a:r>
              <a:rPr lang="en-CA" sz="2000" b="1" dirty="0">
                <a:solidFill>
                  <a:srgbClr val="000000"/>
                </a:solidFill>
              </a:rPr>
              <a:t>That's our cloud!</a:t>
            </a:r>
            <a:r>
              <a:rPr lang="en-CA" sz="2000" dirty="0">
                <a:solidFill>
                  <a:srgbClr val="000000"/>
                </a:solidFill>
              </a:rPr>
              <a:t> It's called </a:t>
            </a:r>
            <a:r>
              <a:rPr lang="en-CA" sz="2000" b="1" dirty="0">
                <a:solidFill>
                  <a:srgbClr val="000000"/>
                </a:solidFill>
              </a:rPr>
              <a:t>condensation</a:t>
            </a:r>
            <a:endParaRPr lang="en-CA" sz="2000" dirty="0">
              <a:solidFill>
                <a:srgbClr val="000000"/>
              </a:solidFill>
            </a:endParaRPr>
          </a:p>
          <a:p>
            <a:pPr>
              <a:buNone/>
            </a:pPr>
            <a:br>
              <a:rPr lang="en-CA" sz="2000" dirty="0"/>
            </a:br>
            <a:br>
              <a:rPr lang="en-CA" sz="2000" dirty="0"/>
            </a:br>
            <a:br>
              <a:rPr lang="en-CA" sz="2000" dirty="0"/>
            </a:br>
            <a:br>
              <a:rPr lang="en-CA" sz="2000" dirty="0"/>
            </a:br>
            <a:br>
              <a:rPr lang="en-CA" sz="2000" dirty="0"/>
            </a:br>
            <a:endParaRPr lang="fr-CA" sz="2000" dirty="0"/>
          </a:p>
          <a:p>
            <a:pPr>
              <a:buNone/>
            </a:pPr>
            <a:br>
              <a:rPr lang="en-CA" sz="2000" dirty="0"/>
            </a:br>
            <a:br>
              <a:rPr lang="en-CA" sz="2000" dirty="0"/>
            </a:br>
            <a:br>
              <a:rPr lang="en-CA" sz="2000" dirty="0"/>
            </a:br>
            <a:endParaRPr lang="fr-CA" sz="2000" dirty="0"/>
          </a:p>
        </p:txBody>
      </p:sp>
    </p:spTree>
    <p:extLst>
      <p:ext uri="{BB962C8B-B14F-4D97-AF65-F5344CB8AC3E}">
        <p14:creationId xmlns:p14="http://schemas.microsoft.com/office/powerpoint/2010/main" val="2530749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39C0FC-1FF5-EF88-795E-5B25B3086D0C}"/>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9CFB9168-6EDE-73CD-A5B6-F804A1992C63}"/>
              </a:ext>
            </a:extLst>
          </p:cNvPr>
          <p:cNvSpPr txBox="1"/>
          <p:nvPr/>
        </p:nvSpPr>
        <p:spPr>
          <a:xfrm>
            <a:off x="5297632" y="827611"/>
            <a:ext cx="6103793" cy="5170646"/>
          </a:xfrm>
          <a:prstGeom prst="rect">
            <a:avLst/>
          </a:prstGeom>
          <a:noFill/>
        </p:spPr>
        <p:txBody>
          <a:bodyPr wrap="square">
            <a:spAutoFit/>
          </a:bodyPr>
          <a:lstStyle/>
          <a:p>
            <a:pPr>
              <a:spcBef>
                <a:spcPts val="1200"/>
              </a:spcBef>
              <a:spcAft>
                <a:spcPts val="1200"/>
              </a:spcAft>
            </a:pPr>
            <a:r>
              <a:rPr lang="en-CA" sz="3200" b="1" dirty="0">
                <a:solidFill>
                  <a:srgbClr val="000000"/>
                </a:solidFill>
              </a:rPr>
              <a:t>3. Make the Cloud EVEN Bigger! (optional)</a:t>
            </a:r>
          </a:p>
          <a:p>
            <a:pPr rtl="0">
              <a:buNone/>
            </a:pPr>
            <a:br>
              <a:rPr lang="en-CA" b="0" dirty="0">
                <a:effectLst/>
              </a:rPr>
            </a:br>
            <a:endParaRPr lang="en-CA" sz="1800" b="0" i="0" u="none" strike="noStrike" dirty="0">
              <a:solidFill>
                <a:srgbClr val="000000"/>
              </a:solidFill>
              <a:effectLst/>
              <a:latin typeface="Arial" panose="020B0604020202020204" pitchFamily="34" charset="0"/>
            </a:endParaRPr>
          </a:p>
          <a:p>
            <a:pPr fontAlgn="base"/>
            <a:r>
              <a:rPr lang="en-CA" sz="2000" b="1" dirty="0">
                <a:solidFill>
                  <a:srgbClr val="FF0000"/>
                </a:solidFill>
              </a:rPr>
              <a:t>(Grown-up only!):</a:t>
            </a:r>
            <a:r>
              <a:rPr lang="en-CA" sz="2000" dirty="0">
                <a:solidFill>
                  <a:srgbClr val="FF0000"/>
                </a:solidFill>
              </a:rPr>
              <a:t> </a:t>
            </a:r>
            <a:r>
              <a:rPr lang="en-CA" sz="2000" dirty="0">
                <a:solidFill>
                  <a:srgbClr val="000000"/>
                </a:solidFill>
              </a:rPr>
              <a:t>Your teacher can quickly lift the lid and quickly light and blow out a match.</a:t>
            </a:r>
          </a:p>
          <a:p>
            <a:pPr fontAlgn="base"/>
            <a:endParaRPr lang="en-CA" sz="2000" dirty="0">
              <a:solidFill>
                <a:srgbClr val="000000"/>
              </a:solidFill>
            </a:endParaRPr>
          </a:p>
          <a:p>
            <a:pPr fontAlgn="base"/>
            <a:r>
              <a:rPr lang="en-CA" sz="2000" dirty="0">
                <a:solidFill>
                  <a:srgbClr val="000000"/>
                </a:solidFill>
              </a:rPr>
              <a:t>Or a </a:t>
            </a:r>
            <a:r>
              <a:rPr lang="en-CA" sz="2000" b="1" dirty="0">
                <a:solidFill>
                  <a:srgbClr val="000000"/>
                </a:solidFill>
              </a:rPr>
              <a:t>student</a:t>
            </a:r>
            <a:r>
              <a:rPr lang="en-CA" sz="2000" dirty="0">
                <a:solidFill>
                  <a:srgbClr val="000000"/>
                </a:solidFill>
              </a:rPr>
              <a:t> could spray a tiny puff of </a:t>
            </a:r>
            <a:r>
              <a:rPr lang="en-CA" sz="2000" b="1" dirty="0">
                <a:solidFill>
                  <a:srgbClr val="000000"/>
                </a:solidFill>
              </a:rPr>
              <a:t>hairspray</a:t>
            </a:r>
            <a:r>
              <a:rPr lang="en-CA" sz="2000" dirty="0">
                <a:solidFill>
                  <a:srgbClr val="000000"/>
                </a:solidFill>
              </a:rPr>
              <a:t> </a:t>
            </a:r>
            <a:endParaRPr lang="en-CA" sz="2000" dirty="0"/>
          </a:p>
          <a:p>
            <a:pPr fontAlgn="base">
              <a:spcBef>
                <a:spcPts val="1200"/>
              </a:spcBef>
            </a:pPr>
            <a:r>
              <a:rPr lang="en-CA" sz="2000" b="1" dirty="0">
                <a:solidFill>
                  <a:srgbClr val="000000"/>
                </a:solidFill>
              </a:rPr>
              <a:t>Then, quickly put the lid back on!</a:t>
            </a:r>
          </a:p>
          <a:p>
            <a:pPr fontAlgn="base">
              <a:spcBef>
                <a:spcPts val="1200"/>
              </a:spcBef>
            </a:pPr>
            <a:endParaRPr lang="en-CA" sz="2000" dirty="0">
              <a:solidFill>
                <a:srgbClr val="000000"/>
              </a:solidFill>
            </a:endParaRPr>
          </a:p>
          <a:p>
            <a:pPr fontAlgn="base"/>
            <a:r>
              <a:rPr lang="en-CA" sz="2000" b="1" dirty="0">
                <a:solidFill>
                  <a:srgbClr val="000000"/>
                </a:solidFill>
              </a:rPr>
              <a:t>Look!</a:t>
            </a:r>
            <a:r>
              <a:rPr lang="en-CA" sz="2000" dirty="0">
                <a:solidFill>
                  <a:srgbClr val="000000"/>
                </a:solidFill>
              </a:rPr>
              <a:t> Did our cloud get bigger?</a:t>
            </a:r>
          </a:p>
          <a:p>
            <a:pPr fontAlgn="base"/>
            <a:endParaRPr lang="en-CA" sz="2000" dirty="0">
              <a:solidFill>
                <a:srgbClr val="000000"/>
              </a:solidFill>
            </a:endParaRPr>
          </a:p>
          <a:p>
            <a:pPr fontAlgn="base">
              <a:spcAft>
                <a:spcPts val="1200"/>
              </a:spcAft>
            </a:pPr>
            <a:r>
              <a:rPr lang="en-CA" sz="2000" b="1" dirty="0">
                <a:solidFill>
                  <a:srgbClr val="000000"/>
                </a:solidFill>
              </a:rPr>
              <a:t>Talk about it:</a:t>
            </a:r>
            <a:r>
              <a:rPr lang="en-CA" sz="2000" dirty="0">
                <a:solidFill>
                  <a:srgbClr val="000000"/>
                </a:solidFill>
              </a:rPr>
              <a:t> Real clouds use tiny bits of dust in the air to help them form</a:t>
            </a:r>
            <a:endParaRPr lang="fr-CA" sz="2000" dirty="0"/>
          </a:p>
        </p:txBody>
      </p:sp>
      <p:pic>
        <p:nvPicPr>
          <p:cNvPr id="6" name="Picture 5">
            <a:extLst>
              <a:ext uri="{FF2B5EF4-FFF2-40B4-BE49-F238E27FC236}">
                <a16:creationId xmlns:a16="http://schemas.microsoft.com/office/drawing/2014/main" id="{87EC9139-8BF7-F6F0-D8C9-C0E041564EAA}"/>
              </a:ext>
            </a:extLst>
          </p:cNvPr>
          <p:cNvPicPr>
            <a:picLocks noChangeAspect="1"/>
          </p:cNvPicPr>
          <p:nvPr/>
        </p:nvPicPr>
        <p:blipFill>
          <a:blip r:embed="rId3"/>
          <a:stretch>
            <a:fillRect/>
          </a:stretch>
        </p:blipFill>
        <p:spPr>
          <a:xfrm>
            <a:off x="219114" y="3836830"/>
            <a:ext cx="2892386" cy="2892386"/>
          </a:xfrm>
          <a:prstGeom prst="rect">
            <a:avLst/>
          </a:prstGeom>
        </p:spPr>
      </p:pic>
      <p:pic>
        <p:nvPicPr>
          <p:cNvPr id="10" name="Picture 9">
            <a:extLst>
              <a:ext uri="{FF2B5EF4-FFF2-40B4-BE49-F238E27FC236}">
                <a16:creationId xmlns:a16="http://schemas.microsoft.com/office/drawing/2014/main" id="{C667A120-495E-0CE5-4B6A-31C18C1EBE4D}"/>
              </a:ext>
            </a:extLst>
          </p:cNvPr>
          <p:cNvPicPr>
            <a:picLocks noChangeAspect="1"/>
          </p:cNvPicPr>
          <p:nvPr/>
        </p:nvPicPr>
        <p:blipFill>
          <a:blip r:embed="rId4"/>
          <a:srcRect b="12700"/>
          <a:stretch>
            <a:fillRect/>
          </a:stretch>
        </p:blipFill>
        <p:spPr>
          <a:xfrm>
            <a:off x="1807672" y="1690116"/>
            <a:ext cx="3489960" cy="2437384"/>
          </a:xfrm>
          <a:prstGeom prst="rect">
            <a:avLst/>
          </a:prstGeom>
        </p:spPr>
      </p:pic>
      <p:pic>
        <p:nvPicPr>
          <p:cNvPr id="3" name="Picture 2">
            <a:extLst>
              <a:ext uri="{FF2B5EF4-FFF2-40B4-BE49-F238E27FC236}">
                <a16:creationId xmlns:a16="http://schemas.microsoft.com/office/drawing/2014/main" id="{EA9D57A8-FBA2-5968-67DC-E63DBED529CC}"/>
              </a:ext>
            </a:extLst>
          </p:cNvPr>
          <p:cNvPicPr>
            <a:picLocks noChangeAspect="1"/>
          </p:cNvPicPr>
          <p:nvPr/>
        </p:nvPicPr>
        <p:blipFill>
          <a:blip r:embed="rId5"/>
          <a:stretch>
            <a:fillRect/>
          </a:stretch>
        </p:blipFill>
        <p:spPr>
          <a:xfrm>
            <a:off x="511213" y="762094"/>
            <a:ext cx="2892387" cy="2146714"/>
          </a:xfrm>
          <a:prstGeom prst="rect">
            <a:avLst/>
          </a:prstGeom>
        </p:spPr>
      </p:pic>
    </p:spTree>
    <p:extLst>
      <p:ext uri="{BB962C8B-B14F-4D97-AF65-F5344CB8AC3E}">
        <p14:creationId xmlns:p14="http://schemas.microsoft.com/office/powerpoint/2010/main" val="8823825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AC07EA-4F01-BEB6-BF48-187F4DAB54B8}"/>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F274F902-7DEC-DC8B-0C33-FEB2F738D56A}"/>
              </a:ext>
            </a:extLst>
          </p:cNvPr>
          <p:cNvSpPr txBox="1"/>
          <p:nvPr/>
        </p:nvSpPr>
        <p:spPr>
          <a:xfrm>
            <a:off x="1751856" y="2166151"/>
            <a:ext cx="8688288" cy="3046988"/>
          </a:xfrm>
          <a:prstGeom prst="rect">
            <a:avLst/>
          </a:prstGeom>
          <a:noFill/>
        </p:spPr>
        <p:txBody>
          <a:bodyPr wrap="square" rtlCol="0">
            <a:spAutoFit/>
          </a:bodyPr>
          <a:lstStyle/>
          <a:p>
            <a:pPr algn="ctr"/>
            <a:r>
              <a:rPr lang="en-CA" sz="2400" dirty="0"/>
              <a:t>These lessons are designed to empower you in leading engaging, hands-on STEAM activities that directly connect with the Ontario Science curriculum. We understand that every classroom is unique, so each lesson offers a variety of options for implementation. Choose the approach that best suits your students and learning environment.</a:t>
            </a:r>
            <a:endParaRPr lang="en-CA" sz="2400" b="0" dirty="0">
              <a:effectLst/>
            </a:endParaRPr>
          </a:p>
          <a:p>
            <a:pPr algn="ctr"/>
            <a:br>
              <a:rPr lang="en-CA" sz="2400" dirty="0"/>
            </a:br>
            <a:endParaRPr lang="fr-CA" sz="2400" dirty="0"/>
          </a:p>
        </p:txBody>
      </p:sp>
      <p:sp>
        <p:nvSpPr>
          <p:cNvPr id="2" name="Rectangle 1">
            <a:extLst>
              <a:ext uri="{FF2B5EF4-FFF2-40B4-BE49-F238E27FC236}">
                <a16:creationId xmlns:a16="http://schemas.microsoft.com/office/drawing/2014/main" id="{E7F5B455-C1B2-A272-8A58-FB64A0FD257D}"/>
              </a:ext>
            </a:extLst>
          </p:cNvPr>
          <p:cNvSpPr/>
          <p:nvPr/>
        </p:nvSpPr>
        <p:spPr>
          <a:xfrm>
            <a:off x="0" y="6525087"/>
            <a:ext cx="12192000" cy="332912"/>
          </a:xfrm>
          <a:prstGeom prst="rect">
            <a:avLst/>
          </a:prstGeom>
          <a:solidFill>
            <a:srgbClr val="C7922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a:p>
        </p:txBody>
      </p:sp>
    </p:spTree>
    <p:extLst>
      <p:ext uri="{BB962C8B-B14F-4D97-AF65-F5344CB8AC3E}">
        <p14:creationId xmlns:p14="http://schemas.microsoft.com/office/powerpoint/2010/main" val="25250158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852C61-805B-E5EF-C20E-6196EE750D5A}"/>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0549C32F-E89A-565A-9FCC-C0C97B1FED2C}"/>
              </a:ext>
            </a:extLst>
          </p:cNvPr>
          <p:cNvSpPr/>
          <p:nvPr/>
        </p:nvSpPr>
        <p:spPr>
          <a:xfrm>
            <a:off x="0" y="-67377"/>
            <a:ext cx="12192000" cy="6925376"/>
          </a:xfrm>
          <a:prstGeom prst="rect">
            <a:avLst/>
          </a:prstGeom>
          <a:solidFill>
            <a:srgbClr val="C7922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4" name="TextBox 3">
            <a:extLst>
              <a:ext uri="{FF2B5EF4-FFF2-40B4-BE49-F238E27FC236}">
                <a16:creationId xmlns:a16="http://schemas.microsoft.com/office/drawing/2014/main" id="{D079C728-41B5-E920-B675-8776FB1C45AF}"/>
              </a:ext>
            </a:extLst>
          </p:cNvPr>
          <p:cNvSpPr txBox="1"/>
          <p:nvPr/>
        </p:nvSpPr>
        <p:spPr>
          <a:xfrm>
            <a:off x="1291307" y="2321500"/>
            <a:ext cx="9609387" cy="1446550"/>
          </a:xfrm>
          <a:prstGeom prst="rect">
            <a:avLst/>
          </a:prstGeom>
          <a:noFill/>
        </p:spPr>
        <p:txBody>
          <a:bodyPr wrap="square" rtlCol="0">
            <a:spAutoFit/>
          </a:bodyPr>
          <a:lstStyle/>
          <a:p>
            <a:pPr algn="ctr"/>
            <a:r>
              <a:rPr lang="en-CA" sz="8800" b="1" dirty="0">
                <a:solidFill>
                  <a:schemeClr val="bg1"/>
                </a:solidFill>
                <a:latin typeface="+mj-lt"/>
              </a:rPr>
              <a:t>Connect to Farming</a:t>
            </a:r>
            <a:endParaRPr lang="en-CA" sz="6000" dirty="0">
              <a:solidFill>
                <a:schemeClr val="bg1"/>
              </a:solidFill>
            </a:endParaRPr>
          </a:p>
        </p:txBody>
      </p:sp>
    </p:spTree>
    <p:extLst>
      <p:ext uri="{BB962C8B-B14F-4D97-AF65-F5344CB8AC3E}">
        <p14:creationId xmlns:p14="http://schemas.microsoft.com/office/powerpoint/2010/main" val="27786833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3A1AFA5-19D9-6222-B077-FCD5AC8DC3E0}"/>
              </a:ext>
            </a:extLst>
          </p:cNvPr>
          <p:cNvSpPr txBox="1"/>
          <p:nvPr/>
        </p:nvSpPr>
        <p:spPr>
          <a:xfrm>
            <a:off x="6924674" y="1609725"/>
            <a:ext cx="4685401" cy="3662541"/>
          </a:xfrm>
          <a:prstGeom prst="rect">
            <a:avLst/>
          </a:prstGeom>
          <a:noFill/>
        </p:spPr>
        <p:txBody>
          <a:bodyPr wrap="square">
            <a:spAutoFit/>
          </a:bodyPr>
          <a:lstStyle/>
          <a:p>
            <a:r>
              <a:rPr lang="en-CA" sz="3200" b="1" dirty="0">
                <a:solidFill>
                  <a:srgbClr val="000000"/>
                </a:solidFill>
              </a:rPr>
              <a:t>Connect to Farming</a:t>
            </a:r>
          </a:p>
          <a:p>
            <a:endParaRPr lang="en-CA" sz="2000" b="1" dirty="0">
              <a:solidFill>
                <a:srgbClr val="000000"/>
              </a:solidFill>
            </a:endParaRPr>
          </a:p>
          <a:p>
            <a:r>
              <a:rPr lang="en-CA" sz="2000" b="1" dirty="0">
                <a:solidFill>
                  <a:srgbClr val="000000"/>
                </a:solidFill>
              </a:rPr>
              <a:t>Grain farmers are like weather detectives!</a:t>
            </a:r>
            <a:r>
              <a:rPr lang="en-CA" sz="2000" dirty="0">
                <a:solidFill>
                  <a:srgbClr val="000000"/>
                </a:solidFill>
              </a:rPr>
              <a:t> They watch the clouds very carefully. If they see </a:t>
            </a:r>
            <a:r>
              <a:rPr lang="en-CA" sz="2000" b="1" dirty="0">
                <a:solidFill>
                  <a:srgbClr val="000000"/>
                </a:solidFill>
              </a:rPr>
              <a:t>dark, heavy clouds</a:t>
            </a:r>
            <a:r>
              <a:rPr lang="en-CA" sz="2000" dirty="0">
                <a:solidFill>
                  <a:srgbClr val="000000"/>
                </a:solidFill>
              </a:rPr>
              <a:t>, they get excited because it often means </a:t>
            </a:r>
            <a:r>
              <a:rPr lang="en-CA" sz="2000" b="1" dirty="0">
                <a:solidFill>
                  <a:srgbClr val="000000"/>
                </a:solidFill>
              </a:rPr>
              <a:t>rain is coming</a:t>
            </a:r>
            <a:r>
              <a:rPr lang="en-CA" sz="2000" dirty="0">
                <a:solidFill>
                  <a:srgbClr val="000000"/>
                </a:solidFill>
              </a:rPr>
              <a:t>!</a:t>
            </a:r>
            <a:endParaRPr lang="en-CA" sz="2000" dirty="0"/>
          </a:p>
          <a:p>
            <a:pPr>
              <a:buNone/>
            </a:pPr>
            <a:br>
              <a:rPr lang="en-CA" sz="2000" dirty="0"/>
            </a:br>
            <a:endParaRPr lang="en-CA" sz="2000" dirty="0"/>
          </a:p>
          <a:p>
            <a:r>
              <a:rPr lang="en-CA" sz="2000" b="1" dirty="0">
                <a:solidFill>
                  <a:srgbClr val="000000"/>
                </a:solidFill>
              </a:rPr>
              <a:t>Why is rain so important for grain farmers? </a:t>
            </a:r>
            <a:endParaRPr lang="en-CA" sz="2000" dirty="0"/>
          </a:p>
        </p:txBody>
      </p:sp>
      <p:pic>
        <p:nvPicPr>
          <p:cNvPr id="13314" name="Picture 2">
            <a:extLst>
              <a:ext uri="{FF2B5EF4-FFF2-40B4-BE49-F238E27FC236}">
                <a16:creationId xmlns:a16="http://schemas.microsoft.com/office/drawing/2014/main" id="{63431FED-D908-3789-F518-1038F2F3BA4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0417"/>
          <a:stretch>
            <a:fillRect/>
          </a:stretch>
        </p:blipFill>
        <p:spPr bwMode="auto">
          <a:xfrm>
            <a:off x="0" y="0"/>
            <a:ext cx="6143625"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341E71FF-686E-FA58-8243-C7375EDDE424}"/>
              </a:ext>
            </a:extLst>
          </p:cNvPr>
          <p:cNvSpPr/>
          <p:nvPr/>
        </p:nvSpPr>
        <p:spPr>
          <a:xfrm>
            <a:off x="6120705" y="1"/>
            <a:ext cx="314960" cy="6857999"/>
          </a:xfrm>
          <a:prstGeom prst="rect">
            <a:avLst/>
          </a:prstGeom>
          <a:solidFill>
            <a:srgbClr val="C7922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a:p>
        </p:txBody>
      </p:sp>
    </p:spTree>
    <p:extLst>
      <p:ext uri="{BB962C8B-B14F-4D97-AF65-F5344CB8AC3E}">
        <p14:creationId xmlns:p14="http://schemas.microsoft.com/office/powerpoint/2010/main" val="41319531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4C50FE-BF42-A8B7-9A34-C5813C953FF7}"/>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AE2FFEAF-8AF5-B1AE-874B-CBFC10635808}"/>
              </a:ext>
            </a:extLst>
          </p:cNvPr>
          <p:cNvSpPr/>
          <p:nvPr/>
        </p:nvSpPr>
        <p:spPr>
          <a:xfrm>
            <a:off x="0" y="-67377"/>
            <a:ext cx="12192000" cy="6925376"/>
          </a:xfrm>
          <a:prstGeom prst="rect">
            <a:avLst/>
          </a:prstGeom>
          <a:solidFill>
            <a:srgbClr val="C7922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4" name="TextBox 3">
            <a:extLst>
              <a:ext uri="{FF2B5EF4-FFF2-40B4-BE49-F238E27FC236}">
                <a16:creationId xmlns:a16="http://schemas.microsoft.com/office/drawing/2014/main" id="{1F3D16BE-3198-20D4-6248-7B43C2A677DE}"/>
              </a:ext>
            </a:extLst>
          </p:cNvPr>
          <p:cNvSpPr txBox="1"/>
          <p:nvPr/>
        </p:nvSpPr>
        <p:spPr>
          <a:xfrm>
            <a:off x="1291307" y="2321500"/>
            <a:ext cx="9609387" cy="1446550"/>
          </a:xfrm>
          <a:prstGeom prst="rect">
            <a:avLst/>
          </a:prstGeom>
          <a:noFill/>
        </p:spPr>
        <p:txBody>
          <a:bodyPr wrap="square" rtlCol="0">
            <a:spAutoFit/>
          </a:bodyPr>
          <a:lstStyle/>
          <a:p>
            <a:pPr algn="ctr"/>
            <a:r>
              <a:rPr lang="en-CA" sz="8800" b="1" dirty="0">
                <a:solidFill>
                  <a:schemeClr val="bg1"/>
                </a:solidFill>
                <a:latin typeface="+mj-lt"/>
              </a:rPr>
              <a:t>Consolidation</a:t>
            </a:r>
            <a:endParaRPr lang="en-CA" sz="6000" dirty="0">
              <a:solidFill>
                <a:schemeClr val="bg1"/>
              </a:solidFill>
            </a:endParaRPr>
          </a:p>
        </p:txBody>
      </p:sp>
    </p:spTree>
    <p:extLst>
      <p:ext uri="{BB962C8B-B14F-4D97-AF65-F5344CB8AC3E}">
        <p14:creationId xmlns:p14="http://schemas.microsoft.com/office/powerpoint/2010/main" val="1094147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E6CFDB55-0E75-DC11-CCEC-C293D26B4136}"/>
              </a:ext>
            </a:extLst>
          </p:cNvPr>
          <p:cNvSpPr txBox="1"/>
          <p:nvPr/>
        </p:nvSpPr>
        <p:spPr>
          <a:xfrm>
            <a:off x="929935" y="604716"/>
            <a:ext cx="10332130" cy="769441"/>
          </a:xfrm>
          <a:prstGeom prst="rect">
            <a:avLst/>
          </a:prstGeom>
          <a:noFill/>
        </p:spPr>
        <p:txBody>
          <a:bodyPr wrap="square" rtlCol="0">
            <a:spAutoFit/>
          </a:bodyPr>
          <a:lstStyle/>
          <a:p>
            <a:pPr algn="ctr"/>
            <a:r>
              <a:rPr lang="en-CA" sz="4400" b="1" dirty="0"/>
              <a:t>Let’s Review What We’ve Learned</a:t>
            </a:r>
          </a:p>
        </p:txBody>
      </p:sp>
      <p:pic>
        <p:nvPicPr>
          <p:cNvPr id="7" name="Online Media 6" descr="Water's Amazing Journey | SciShow Kids">
            <a:hlinkClick r:id="" action="ppaction://media"/>
            <a:extLst>
              <a:ext uri="{FF2B5EF4-FFF2-40B4-BE49-F238E27FC236}">
                <a16:creationId xmlns:a16="http://schemas.microsoft.com/office/drawing/2014/main" id="{3385D731-C07A-78F0-84DC-2C33670E6808}"/>
              </a:ext>
            </a:extLst>
          </p:cNvPr>
          <p:cNvPicPr>
            <a:picLocks noRot="1" noChangeAspect="1"/>
          </p:cNvPicPr>
          <p:nvPr>
            <a:videoFile r:link="rId1"/>
          </p:nvPr>
        </p:nvPicPr>
        <p:blipFill>
          <a:blip r:embed="rId4"/>
          <a:stretch>
            <a:fillRect/>
          </a:stretch>
        </p:blipFill>
        <p:spPr>
          <a:xfrm>
            <a:off x="2641600" y="1871853"/>
            <a:ext cx="6908800" cy="3903472"/>
          </a:xfrm>
          <a:prstGeom prst="rect">
            <a:avLst/>
          </a:prstGeom>
        </p:spPr>
      </p:pic>
    </p:spTree>
    <p:extLst>
      <p:ext uri="{BB962C8B-B14F-4D97-AF65-F5344CB8AC3E}">
        <p14:creationId xmlns:p14="http://schemas.microsoft.com/office/powerpoint/2010/main" val="3896441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a:extLst>
              <a:ext uri="{FF2B5EF4-FFF2-40B4-BE49-F238E27FC236}">
                <a16:creationId xmlns:a16="http://schemas.microsoft.com/office/drawing/2014/main" id="{5D81BAB2-6228-A531-40DD-86E165083013}"/>
              </a:ext>
            </a:extLst>
          </p:cNvPr>
          <p:cNvPicPr>
            <a:picLocks noChangeAspect="1" noChangeArrowheads="1"/>
          </p:cNvPicPr>
          <p:nvPr/>
        </p:nvPicPr>
        <p:blipFill>
          <a:blip r:embed="rId3"/>
          <a:srcRect/>
          <a:stretch/>
        </p:blipFill>
        <p:spPr bwMode="auto">
          <a:xfrm>
            <a:off x="2" y="3548349"/>
            <a:ext cx="4968387" cy="330806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a:extLst>
              <a:ext uri="{FF2B5EF4-FFF2-40B4-BE49-F238E27FC236}">
                <a16:creationId xmlns:a16="http://schemas.microsoft.com/office/drawing/2014/main" id="{C75DF400-4BF4-B822-50F6-E2272C7B4FE9}"/>
              </a:ext>
            </a:extLst>
          </p:cNvPr>
          <p:cNvPicPr>
            <a:picLocks noChangeAspect="1" noChangeArrowheads="1"/>
          </p:cNvPicPr>
          <p:nvPr/>
        </p:nvPicPr>
        <p:blipFill>
          <a:blip r:embed="rId4"/>
          <a:srcRect t="1343" b="1343"/>
          <a:stretch/>
        </p:blipFill>
        <p:spPr bwMode="auto">
          <a:xfrm>
            <a:off x="0" y="0"/>
            <a:ext cx="4978400" cy="328930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id="{88485F88-44C0-8330-0C7E-BD777FFDAE7B}"/>
              </a:ext>
            </a:extLst>
          </p:cNvPr>
          <p:cNvSpPr/>
          <p:nvPr/>
        </p:nvSpPr>
        <p:spPr>
          <a:xfrm>
            <a:off x="4884189" y="0"/>
            <a:ext cx="314960" cy="6857999"/>
          </a:xfrm>
          <a:prstGeom prst="rect">
            <a:avLst/>
          </a:prstGeom>
          <a:solidFill>
            <a:srgbClr val="C7922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1" name="Rectangle 10">
            <a:extLst>
              <a:ext uri="{FF2B5EF4-FFF2-40B4-BE49-F238E27FC236}">
                <a16:creationId xmlns:a16="http://schemas.microsoft.com/office/drawing/2014/main" id="{0FB86374-826B-71B7-5765-025C9AB74375}"/>
              </a:ext>
            </a:extLst>
          </p:cNvPr>
          <p:cNvSpPr/>
          <p:nvPr/>
        </p:nvSpPr>
        <p:spPr>
          <a:xfrm rot="5400000">
            <a:off x="2407458" y="862215"/>
            <a:ext cx="316808" cy="5131723"/>
          </a:xfrm>
          <a:prstGeom prst="rect">
            <a:avLst/>
          </a:prstGeom>
          <a:solidFill>
            <a:srgbClr val="C7922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2" name="TextBox 11">
            <a:extLst>
              <a:ext uri="{FF2B5EF4-FFF2-40B4-BE49-F238E27FC236}">
                <a16:creationId xmlns:a16="http://schemas.microsoft.com/office/drawing/2014/main" id="{8166BD7D-D05A-F3C1-F129-87598EE884A3}"/>
              </a:ext>
            </a:extLst>
          </p:cNvPr>
          <p:cNvSpPr txBox="1"/>
          <p:nvPr/>
        </p:nvSpPr>
        <p:spPr>
          <a:xfrm>
            <a:off x="5654676" y="1441450"/>
            <a:ext cx="5866500" cy="584775"/>
          </a:xfrm>
          <a:prstGeom prst="rect">
            <a:avLst/>
          </a:prstGeom>
          <a:noFill/>
        </p:spPr>
        <p:txBody>
          <a:bodyPr wrap="square">
            <a:spAutoFit/>
          </a:bodyPr>
          <a:lstStyle/>
          <a:p>
            <a:pPr>
              <a:buNone/>
            </a:pPr>
            <a:r>
              <a:rPr lang="en-CA" sz="3200" b="1" dirty="0">
                <a:solidFill>
                  <a:srgbClr val="000000"/>
                </a:solidFill>
              </a:rPr>
              <a:t>Condensation and Farming</a:t>
            </a:r>
          </a:p>
        </p:txBody>
      </p:sp>
      <p:sp>
        <p:nvSpPr>
          <p:cNvPr id="14" name="TextBox 13">
            <a:extLst>
              <a:ext uri="{FF2B5EF4-FFF2-40B4-BE49-F238E27FC236}">
                <a16:creationId xmlns:a16="http://schemas.microsoft.com/office/drawing/2014/main" id="{D42EEC95-A650-70E0-D588-CA439B45D217}"/>
              </a:ext>
            </a:extLst>
          </p:cNvPr>
          <p:cNvSpPr txBox="1"/>
          <p:nvPr/>
        </p:nvSpPr>
        <p:spPr>
          <a:xfrm>
            <a:off x="5302250" y="2381161"/>
            <a:ext cx="6096000" cy="3939540"/>
          </a:xfrm>
          <a:prstGeom prst="rect">
            <a:avLst/>
          </a:prstGeom>
          <a:noFill/>
        </p:spPr>
        <p:txBody>
          <a:bodyPr wrap="square">
            <a:spAutoFit/>
          </a:bodyPr>
          <a:lstStyle/>
          <a:p>
            <a:pPr marL="457200"/>
            <a:r>
              <a:rPr lang="en-CA" sz="1800" dirty="0">
                <a:solidFill>
                  <a:srgbClr val="000000"/>
                </a:solidFill>
              </a:rPr>
              <a:t>We learned that clouds form from </a:t>
            </a:r>
            <a:r>
              <a:rPr lang="en-CA" sz="1800" b="1" dirty="0">
                <a:solidFill>
                  <a:srgbClr val="000000"/>
                </a:solidFill>
              </a:rPr>
              <a:t>condensation</a:t>
            </a:r>
            <a:r>
              <a:rPr lang="en-CA" sz="1800" dirty="0">
                <a:solidFill>
                  <a:srgbClr val="000000"/>
                </a:solidFill>
              </a:rPr>
              <a:t>. Imagine you are a grain farmer looking at the sky.</a:t>
            </a:r>
          </a:p>
          <a:p>
            <a:pPr marL="457200"/>
            <a:r>
              <a:rPr lang="en-CA" sz="1800" dirty="0">
                <a:solidFill>
                  <a:srgbClr val="000000"/>
                </a:solidFill>
              </a:rPr>
              <a:t> </a:t>
            </a:r>
            <a:br>
              <a:rPr lang="en-CA" sz="1800" dirty="0">
                <a:solidFill>
                  <a:srgbClr val="000000"/>
                </a:solidFill>
              </a:rPr>
            </a:br>
            <a:r>
              <a:rPr lang="en-CA" sz="2800" b="1" dirty="0">
                <a:solidFill>
                  <a:srgbClr val="000000"/>
                </a:solidFill>
              </a:rPr>
              <a:t>What kind of clouds would make you happy?</a:t>
            </a:r>
            <a:r>
              <a:rPr lang="en-CA" sz="2800" dirty="0">
                <a:solidFill>
                  <a:srgbClr val="000000"/>
                </a:solidFill>
              </a:rPr>
              <a:t> </a:t>
            </a:r>
          </a:p>
          <a:p>
            <a:pPr marL="457200"/>
            <a:br>
              <a:rPr lang="en-CA" sz="2800" dirty="0">
                <a:solidFill>
                  <a:srgbClr val="000000"/>
                </a:solidFill>
              </a:rPr>
            </a:br>
            <a:r>
              <a:rPr lang="en-CA" sz="2800" b="1" dirty="0">
                <a:solidFill>
                  <a:srgbClr val="C7922C"/>
                </a:solidFill>
              </a:rPr>
              <a:t>What kind would make you worried? </a:t>
            </a:r>
          </a:p>
          <a:p>
            <a:pPr marL="457200"/>
            <a:endParaRPr lang="en-CA" sz="2800" b="1" u="sng" dirty="0">
              <a:solidFill>
                <a:srgbClr val="000000"/>
              </a:solidFill>
            </a:endParaRPr>
          </a:p>
          <a:p>
            <a:pPr marL="457200"/>
            <a:r>
              <a:rPr lang="en-CA" sz="2800" b="1" dirty="0">
                <a:solidFill>
                  <a:srgbClr val="000000"/>
                </a:solidFill>
              </a:rPr>
              <a:t>Why?</a:t>
            </a:r>
            <a:endParaRPr lang="en-CA" sz="2800" dirty="0"/>
          </a:p>
        </p:txBody>
      </p:sp>
    </p:spTree>
    <p:extLst>
      <p:ext uri="{BB962C8B-B14F-4D97-AF65-F5344CB8AC3E}">
        <p14:creationId xmlns:p14="http://schemas.microsoft.com/office/powerpoint/2010/main" val="13202492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7B0110-19AF-6205-99D6-5F4256EFBE9F}"/>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CB6C0941-1BE8-B95C-8B87-274FC2C21279}"/>
              </a:ext>
            </a:extLst>
          </p:cNvPr>
          <p:cNvSpPr txBox="1"/>
          <p:nvPr/>
        </p:nvSpPr>
        <p:spPr>
          <a:xfrm>
            <a:off x="344697" y="609223"/>
            <a:ext cx="3603848" cy="1569660"/>
          </a:xfrm>
          <a:prstGeom prst="rect">
            <a:avLst/>
          </a:prstGeom>
          <a:noFill/>
        </p:spPr>
        <p:txBody>
          <a:bodyPr wrap="square">
            <a:spAutoFit/>
          </a:bodyPr>
          <a:lstStyle/>
          <a:p>
            <a:pPr marL="381000"/>
            <a:r>
              <a:rPr lang="en-CA" sz="4800" b="1" dirty="0">
                <a:latin typeface="+mj-lt"/>
              </a:rPr>
              <a:t>Show What You Know</a:t>
            </a:r>
            <a:endParaRPr lang="en-CA" sz="34400" b="1" i="0" u="none" strike="noStrike" dirty="0">
              <a:solidFill>
                <a:srgbClr val="000000"/>
              </a:solidFill>
              <a:effectLst/>
              <a:latin typeface="+mj-lt"/>
            </a:endParaRPr>
          </a:p>
        </p:txBody>
      </p:sp>
      <p:pic>
        <p:nvPicPr>
          <p:cNvPr id="15362" name="Picture 2">
            <a:extLst>
              <a:ext uri="{FF2B5EF4-FFF2-40B4-BE49-F238E27FC236}">
                <a16:creationId xmlns:a16="http://schemas.microsoft.com/office/drawing/2014/main" id="{7E878627-F7CD-03C0-F8D5-EDC6A7DB5F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4825" y="2628900"/>
            <a:ext cx="4757957" cy="391477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white rectangular form with black text&#10;&#10;AI-generated content may be incorrect.">
            <a:extLst>
              <a:ext uri="{FF2B5EF4-FFF2-40B4-BE49-F238E27FC236}">
                <a16:creationId xmlns:a16="http://schemas.microsoft.com/office/drawing/2014/main" id="{B5A43EA0-5FD6-1647-1F73-B1F693A29465}"/>
              </a:ext>
            </a:extLst>
          </p:cNvPr>
          <p:cNvPicPr>
            <a:picLocks noChangeAspect="1"/>
          </p:cNvPicPr>
          <p:nvPr/>
        </p:nvPicPr>
        <p:blipFill>
          <a:blip r:embed="rId4"/>
          <a:stretch>
            <a:fillRect/>
          </a:stretch>
        </p:blipFill>
        <p:spPr>
          <a:xfrm rot="493683">
            <a:off x="8244648" y="2124074"/>
            <a:ext cx="2947388" cy="3838575"/>
          </a:xfrm>
          <a:prstGeom prst="rect">
            <a:avLst/>
          </a:prstGeom>
          <a:effectLst>
            <a:outerShdw blurRad="63500" sx="102000" sy="102000" algn="ctr" rotWithShape="0">
              <a:prstClr val="black">
                <a:alpha val="8715"/>
              </a:prstClr>
            </a:outerShdw>
          </a:effectLst>
        </p:spPr>
      </p:pic>
      <p:pic>
        <p:nvPicPr>
          <p:cNvPr id="7" name="Picture 6" descr="A white rectangular form with black text&#10;&#10;AI-generated content may be incorrect.">
            <a:extLst>
              <a:ext uri="{FF2B5EF4-FFF2-40B4-BE49-F238E27FC236}">
                <a16:creationId xmlns:a16="http://schemas.microsoft.com/office/drawing/2014/main" id="{D2BDEEE8-F559-0FAA-DDD8-B88D1E350F97}"/>
              </a:ext>
            </a:extLst>
          </p:cNvPr>
          <p:cNvPicPr>
            <a:picLocks noChangeAspect="1"/>
          </p:cNvPicPr>
          <p:nvPr/>
        </p:nvPicPr>
        <p:blipFill>
          <a:blip r:embed="rId5"/>
          <a:stretch>
            <a:fillRect/>
          </a:stretch>
        </p:blipFill>
        <p:spPr>
          <a:xfrm rot="21196664">
            <a:off x="5819825" y="857249"/>
            <a:ext cx="2953514" cy="3838575"/>
          </a:xfrm>
          <a:prstGeom prst="rect">
            <a:avLst/>
          </a:prstGeom>
          <a:effectLst>
            <a:outerShdw blurRad="63500" sx="102000" sy="102000" algn="ctr" rotWithShape="0">
              <a:prstClr val="black">
                <a:alpha val="8715"/>
              </a:prstClr>
            </a:outerShdw>
          </a:effectLst>
        </p:spPr>
      </p:pic>
      <p:pic>
        <p:nvPicPr>
          <p:cNvPr id="2" name="Picture 1" descr="A white rectangular form with black text&#10;&#10;AI-generated content may be incorrect.">
            <a:hlinkClick r:id="rId6"/>
            <a:extLst>
              <a:ext uri="{FF2B5EF4-FFF2-40B4-BE49-F238E27FC236}">
                <a16:creationId xmlns:a16="http://schemas.microsoft.com/office/drawing/2014/main" id="{33866D50-01BA-EA45-DB2C-28643F7A9100}"/>
              </a:ext>
            </a:extLst>
          </p:cNvPr>
          <p:cNvPicPr>
            <a:picLocks noChangeAspect="1"/>
          </p:cNvPicPr>
          <p:nvPr/>
        </p:nvPicPr>
        <p:blipFill>
          <a:blip r:embed="rId5"/>
          <a:stretch>
            <a:fillRect/>
          </a:stretch>
        </p:blipFill>
        <p:spPr>
          <a:xfrm rot="504786">
            <a:off x="8225054" y="2109953"/>
            <a:ext cx="2953514" cy="3838575"/>
          </a:xfrm>
          <a:prstGeom prst="rect">
            <a:avLst/>
          </a:prstGeom>
          <a:effectLst>
            <a:outerShdw blurRad="63500" sx="102000" sy="102000" algn="ctr" rotWithShape="0">
              <a:prstClr val="black">
                <a:alpha val="8715"/>
              </a:prstClr>
            </a:outerShdw>
          </a:effectLst>
        </p:spPr>
      </p:pic>
      <p:pic>
        <p:nvPicPr>
          <p:cNvPr id="4" name="Picture 3" descr="A white rectangular form with black text&#10;&#10;AI-generated content may be incorrect.">
            <a:hlinkClick r:id="rId6"/>
            <a:extLst>
              <a:ext uri="{FF2B5EF4-FFF2-40B4-BE49-F238E27FC236}">
                <a16:creationId xmlns:a16="http://schemas.microsoft.com/office/drawing/2014/main" id="{2B0AC453-3AA5-ADB9-C188-E1D81BB0B077}"/>
              </a:ext>
            </a:extLst>
          </p:cNvPr>
          <p:cNvPicPr>
            <a:picLocks noChangeAspect="1"/>
          </p:cNvPicPr>
          <p:nvPr/>
        </p:nvPicPr>
        <p:blipFill>
          <a:blip r:embed="rId4"/>
          <a:stretch>
            <a:fillRect/>
          </a:stretch>
        </p:blipFill>
        <p:spPr>
          <a:xfrm rot="21180274">
            <a:off x="5839416" y="855829"/>
            <a:ext cx="2947388" cy="3838575"/>
          </a:xfrm>
          <a:prstGeom prst="rect">
            <a:avLst/>
          </a:prstGeom>
          <a:effectLst>
            <a:outerShdw blurRad="63500" sx="102000" sy="102000" algn="ctr" rotWithShape="0">
              <a:prstClr val="black">
                <a:alpha val="8715"/>
              </a:prstClr>
            </a:outerShdw>
          </a:effectLst>
        </p:spPr>
      </p:pic>
    </p:spTree>
    <p:extLst>
      <p:ext uri="{BB962C8B-B14F-4D97-AF65-F5344CB8AC3E}">
        <p14:creationId xmlns:p14="http://schemas.microsoft.com/office/powerpoint/2010/main" val="26538555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86709BC2-141A-5B04-C57F-0D8AD076FC0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50841" y="168965"/>
            <a:ext cx="3455270" cy="256429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8C91C505-1A16-5944-55BA-DBB92491462D}"/>
              </a:ext>
            </a:extLst>
          </p:cNvPr>
          <p:cNvSpPr txBox="1"/>
          <p:nvPr/>
        </p:nvSpPr>
        <p:spPr>
          <a:xfrm>
            <a:off x="520792" y="360620"/>
            <a:ext cx="6498455" cy="584775"/>
          </a:xfrm>
          <a:prstGeom prst="rect">
            <a:avLst/>
          </a:prstGeom>
          <a:noFill/>
        </p:spPr>
        <p:txBody>
          <a:bodyPr wrap="square" rtlCol="0">
            <a:spAutoFit/>
          </a:bodyPr>
          <a:lstStyle/>
          <a:p>
            <a:r>
              <a:rPr lang="en-CA" sz="3200" b="1" dirty="0">
                <a:latin typeface="+mj-lt"/>
              </a:rPr>
              <a:t>Lesson Overview</a:t>
            </a:r>
            <a:endParaRPr lang="en-CA" dirty="0"/>
          </a:p>
        </p:txBody>
      </p:sp>
      <p:sp>
        <p:nvSpPr>
          <p:cNvPr id="6" name="Rectangle 5">
            <a:extLst>
              <a:ext uri="{FF2B5EF4-FFF2-40B4-BE49-F238E27FC236}">
                <a16:creationId xmlns:a16="http://schemas.microsoft.com/office/drawing/2014/main" id="{9BD526BE-46D3-E790-134C-3FADC85F48CF}"/>
              </a:ext>
            </a:extLst>
          </p:cNvPr>
          <p:cNvSpPr/>
          <p:nvPr/>
        </p:nvSpPr>
        <p:spPr>
          <a:xfrm>
            <a:off x="0" y="6525087"/>
            <a:ext cx="12192000" cy="332912"/>
          </a:xfrm>
          <a:prstGeom prst="rect">
            <a:avLst/>
          </a:prstGeom>
          <a:solidFill>
            <a:srgbClr val="C7922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8" name="TextBox 7">
            <a:extLst>
              <a:ext uri="{FF2B5EF4-FFF2-40B4-BE49-F238E27FC236}">
                <a16:creationId xmlns:a16="http://schemas.microsoft.com/office/drawing/2014/main" id="{066E7875-2335-5F07-EBF7-C3DF5F9901D4}"/>
              </a:ext>
            </a:extLst>
          </p:cNvPr>
          <p:cNvSpPr txBox="1"/>
          <p:nvPr/>
        </p:nvSpPr>
        <p:spPr>
          <a:xfrm>
            <a:off x="541507" y="1219044"/>
            <a:ext cx="9101124" cy="338554"/>
          </a:xfrm>
          <a:prstGeom prst="rect">
            <a:avLst/>
          </a:prstGeom>
          <a:noFill/>
        </p:spPr>
        <p:txBody>
          <a:bodyPr wrap="square" rtlCol="0">
            <a:spAutoFit/>
          </a:bodyPr>
          <a:lstStyle/>
          <a:p>
            <a:r>
              <a:rPr lang="en-CA" sz="1600" b="1" dirty="0"/>
              <a:t>What We'll Explore: </a:t>
            </a:r>
            <a:r>
              <a:rPr lang="en-CA" sz="1600" dirty="0"/>
              <a:t>How Clouds Are Made!</a:t>
            </a:r>
          </a:p>
        </p:txBody>
      </p:sp>
      <p:sp>
        <p:nvSpPr>
          <p:cNvPr id="9" name="TextBox 8">
            <a:extLst>
              <a:ext uri="{FF2B5EF4-FFF2-40B4-BE49-F238E27FC236}">
                <a16:creationId xmlns:a16="http://schemas.microsoft.com/office/drawing/2014/main" id="{1F58D01D-E286-ACE6-5968-CE3B69EB379F}"/>
              </a:ext>
            </a:extLst>
          </p:cNvPr>
          <p:cNvSpPr txBox="1"/>
          <p:nvPr/>
        </p:nvSpPr>
        <p:spPr>
          <a:xfrm>
            <a:off x="542986" y="1707734"/>
            <a:ext cx="9117849" cy="3785652"/>
          </a:xfrm>
          <a:prstGeom prst="rect">
            <a:avLst/>
          </a:prstGeom>
          <a:noFill/>
        </p:spPr>
        <p:txBody>
          <a:bodyPr wrap="square" rtlCol="0">
            <a:spAutoFit/>
          </a:bodyPr>
          <a:lstStyle/>
          <a:p>
            <a:r>
              <a:rPr lang="en-CA" sz="1600" b="1" dirty="0"/>
              <a:t>Learning Goal:</a:t>
            </a:r>
            <a:endParaRPr lang="en-CA" sz="1600" b="0" dirty="0">
              <a:effectLst/>
            </a:endParaRPr>
          </a:p>
          <a:p>
            <a:pPr fontAlgn="base"/>
            <a:r>
              <a:rPr lang="en-CA" sz="1600" dirty="0"/>
              <a:t>Students will be able to explain condensation as water vapour cooling and changing back into tiny liquid water droplets, forming clouds.</a:t>
            </a:r>
          </a:p>
          <a:p>
            <a:pPr fontAlgn="base"/>
            <a:endParaRPr lang="en-CA" sz="1600" dirty="0"/>
          </a:p>
          <a:p>
            <a:r>
              <a:rPr lang="en-CA" sz="1600" b="1" dirty="0"/>
              <a:t>Curriculum Connections:</a:t>
            </a:r>
            <a:endParaRPr lang="en-CA" sz="1600" b="0" dirty="0">
              <a:effectLst/>
            </a:endParaRPr>
          </a:p>
          <a:p>
            <a:pPr fontAlgn="base"/>
            <a:r>
              <a:rPr lang="en-CA" sz="1600" b="1" dirty="0">
                <a:solidFill>
                  <a:srgbClr val="000000"/>
                </a:solidFill>
              </a:rPr>
              <a:t>Overall:</a:t>
            </a:r>
            <a:r>
              <a:rPr lang="en-CA" sz="1600" dirty="0">
                <a:solidFill>
                  <a:srgbClr val="000000"/>
                </a:solidFill>
              </a:rPr>
              <a:t> E2. demonstrate an understanding of the properties of air and water, including water in various states, and of ways in which living things depend on air and water for their survival.</a:t>
            </a:r>
          </a:p>
          <a:p>
            <a:pPr fontAlgn="base"/>
            <a:r>
              <a:rPr lang="en-CA" sz="1600" b="1" dirty="0">
                <a:solidFill>
                  <a:srgbClr val="000000"/>
                </a:solidFill>
              </a:rPr>
              <a:t>Specific:</a:t>
            </a:r>
            <a:r>
              <a:rPr lang="en-CA" sz="1600" dirty="0">
                <a:solidFill>
                  <a:srgbClr val="000000"/>
                </a:solidFill>
              </a:rPr>
              <a:t> E2.3 describe the stages of the water cycle, including evaporation, condensation, precipitation, and collection.</a:t>
            </a:r>
          </a:p>
          <a:p>
            <a:r>
              <a:rPr lang="en-CA" sz="1600" b="1" dirty="0">
                <a:solidFill>
                  <a:srgbClr val="000000"/>
                </a:solidFill>
              </a:rPr>
              <a:t>Key Concepts:</a:t>
            </a:r>
            <a:endParaRPr lang="en-CA" sz="1600" dirty="0"/>
          </a:p>
          <a:p>
            <a:pPr fontAlgn="base"/>
            <a:r>
              <a:rPr lang="en-CA" sz="1600" dirty="0">
                <a:solidFill>
                  <a:srgbClr val="000000"/>
                </a:solidFill>
              </a:rPr>
              <a:t>Condensation</a:t>
            </a:r>
          </a:p>
          <a:p>
            <a:pPr fontAlgn="base"/>
            <a:r>
              <a:rPr lang="en-CA" sz="1600" dirty="0">
                <a:solidFill>
                  <a:srgbClr val="000000"/>
                </a:solidFill>
              </a:rPr>
              <a:t>Water Vapour (gas)</a:t>
            </a:r>
          </a:p>
          <a:p>
            <a:pPr fontAlgn="base"/>
            <a:r>
              <a:rPr lang="en-CA" sz="1600" dirty="0">
                <a:solidFill>
                  <a:srgbClr val="000000"/>
                </a:solidFill>
              </a:rPr>
              <a:t>Clouds</a:t>
            </a:r>
          </a:p>
          <a:p>
            <a:pPr fontAlgn="base"/>
            <a:r>
              <a:rPr lang="en-CA" sz="1600" dirty="0">
                <a:solidFill>
                  <a:srgbClr val="000000"/>
                </a:solidFill>
              </a:rPr>
              <a:t>Importance of clouds for rain-fed farming </a:t>
            </a:r>
          </a:p>
          <a:p>
            <a:pPr fontAlgn="base"/>
            <a:endParaRPr lang="en-CA" sz="1600" dirty="0"/>
          </a:p>
        </p:txBody>
      </p:sp>
    </p:spTree>
    <p:extLst>
      <p:ext uri="{BB962C8B-B14F-4D97-AF65-F5344CB8AC3E}">
        <p14:creationId xmlns:p14="http://schemas.microsoft.com/office/powerpoint/2010/main" val="10039848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2E9765E-CA4C-F32B-C1F7-45C72D3CD6BB}"/>
              </a:ext>
            </a:extLst>
          </p:cNvPr>
          <p:cNvSpPr txBox="1"/>
          <p:nvPr/>
        </p:nvSpPr>
        <p:spPr>
          <a:xfrm>
            <a:off x="510140" y="1744160"/>
            <a:ext cx="11059427" cy="4247317"/>
          </a:xfrm>
          <a:prstGeom prst="rect">
            <a:avLst/>
          </a:prstGeom>
          <a:noFill/>
        </p:spPr>
        <p:txBody>
          <a:bodyPr wrap="square" rtlCol="0">
            <a:spAutoFit/>
          </a:bodyPr>
          <a:lstStyle/>
          <a:p>
            <a:r>
              <a:rPr lang="en-CA" b="1" dirty="0"/>
              <a:t>General Materials Needed:</a:t>
            </a:r>
            <a:endParaRPr lang="en-CA" b="0" dirty="0">
              <a:effectLst/>
            </a:endParaRPr>
          </a:p>
          <a:p>
            <a:pPr fontAlgn="base"/>
            <a:r>
              <a:rPr lang="en-CA" dirty="0">
                <a:solidFill>
                  <a:srgbClr val="000000"/>
                </a:solidFill>
              </a:rPr>
              <a:t>Chart paper or Whiteboard, markers</a:t>
            </a:r>
          </a:p>
          <a:p>
            <a:pPr fontAlgn="base"/>
            <a:r>
              <a:rPr lang="en-CA" dirty="0">
                <a:solidFill>
                  <a:srgbClr val="000000"/>
                </a:solidFill>
              </a:rPr>
              <a:t>The following slides</a:t>
            </a:r>
            <a:br>
              <a:rPr lang="en-CA" dirty="0"/>
            </a:br>
            <a:endParaRPr lang="en-CA" dirty="0"/>
          </a:p>
          <a:p>
            <a:r>
              <a:rPr lang="en-CA" b="1" dirty="0">
                <a:solidFill>
                  <a:srgbClr val="000000"/>
                </a:solidFill>
              </a:rPr>
              <a:t>Option 1: Common Materials - Student-Led Cloud in a Jar</a:t>
            </a:r>
            <a:endParaRPr lang="en-CA" dirty="0"/>
          </a:p>
          <a:p>
            <a:pPr fontAlgn="base"/>
            <a:r>
              <a:rPr lang="en-CA" b="1" dirty="0">
                <a:solidFill>
                  <a:srgbClr val="000000"/>
                </a:solidFill>
              </a:rPr>
              <a:t>Focus:</a:t>
            </a:r>
            <a:r>
              <a:rPr lang="en-CA" dirty="0">
                <a:solidFill>
                  <a:srgbClr val="000000"/>
                </a:solidFill>
              </a:rPr>
              <a:t> Creating a small, observable cloud model.</a:t>
            </a:r>
          </a:p>
          <a:p>
            <a:pPr fontAlgn="base"/>
            <a:r>
              <a:rPr lang="en-CA" b="1" dirty="0">
                <a:solidFill>
                  <a:srgbClr val="000000"/>
                </a:solidFill>
              </a:rPr>
              <a:t>Additional Materials:</a:t>
            </a:r>
            <a:r>
              <a:rPr lang="en-CA" dirty="0">
                <a:solidFill>
                  <a:srgbClr val="000000"/>
                </a:solidFill>
              </a:rPr>
              <a:t> Clear glass jars with lids (one per small group), hot water (adult supervised), ice cubes (enough for each group), small plates or aluminum foil (to hold ice on top of jars, one per group), flashlight (optional, for better viewing).</a:t>
            </a:r>
            <a:br>
              <a:rPr lang="en-CA" dirty="0"/>
            </a:br>
            <a:endParaRPr lang="en-CA" dirty="0"/>
          </a:p>
          <a:p>
            <a:r>
              <a:rPr lang="en-CA" b="1" dirty="0">
                <a:solidFill>
                  <a:srgbClr val="000000"/>
                </a:solidFill>
              </a:rPr>
              <a:t>Option 2: Slightly More Complex - Creating a Large Condensation Chamber (Collaborative)</a:t>
            </a:r>
            <a:endParaRPr lang="en-CA" dirty="0"/>
          </a:p>
          <a:p>
            <a:pPr fontAlgn="base"/>
            <a:r>
              <a:rPr lang="en-CA" b="1" dirty="0">
                <a:solidFill>
                  <a:srgbClr val="000000"/>
                </a:solidFill>
              </a:rPr>
              <a:t>Focus:</a:t>
            </a:r>
            <a:r>
              <a:rPr lang="en-CA" dirty="0">
                <a:solidFill>
                  <a:srgbClr val="000000"/>
                </a:solidFill>
              </a:rPr>
              <a:t> Building a larger, more impactful cloud model for whole-class observation.</a:t>
            </a:r>
          </a:p>
          <a:p>
            <a:pPr>
              <a:buNone/>
            </a:pPr>
            <a:r>
              <a:rPr lang="en-CA" b="1" dirty="0">
                <a:solidFill>
                  <a:srgbClr val="000000"/>
                </a:solidFill>
              </a:rPr>
              <a:t>Additional Materials:</a:t>
            </a:r>
            <a:r>
              <a:rPr lang="en-CA" dirty="0">
                <a:solidFill>
                  <a:srgbClr val="000000"/>
                </a:solidFill>
              </a:rPr>
              <a:t> Large clear plastic bin with lid (one per classroom or large group), hot water (adult supervised), ice packs or a bag of ice, hairspray or matches (optional to further demonstrate clouds)</a:t>
            </a:r>
            <a:endParaRPr lang="fr-CA" dirty="0"/>
          </a:p>
          <a:p>
            <a:endParaRPr lang="fr-CA" dirty="0"/>
          </a:p>
        </p:txBody>
      </p:sp>
      <p:sp>
        <p:nvSpPr>
          <p:cNvPr id="6" name="TextBox 5">
            <a:extLst>
              <a:ext uri="{FF2B5EF4-FFF2-40B4-BE49-F238E27FC236}">
                <a16:creationId xmlns:a16="http://schemas.microsoft.com/office/drawing/2014/main" id="{ADC3EE97-AF30-6E13-5E28-9AC51DB03563}"/>
              </a:ext>
            </a:extLst>
          </p:cNvPr>
          <p:cNvSpPr txBox="1"/>
          <p:nvPr/>
        </p:nvSpPr>
        <p:spPr>
          <a:xfrm>
            <a:off x="520792" y="360620"/>
            <a:ext cx="6498455" cy="584775"/>
          </a:xfrm>
          <a:prstGeom prst="rect">
            <a:avLst/>
          </a:prstGeom>
          <a:noFill/>
        </p:spPr>
        <p:txBody>
          <a:bodyPr wrap="square" rtlCol="0">
            <a:spAutoFit/>
          </a:bodyPr>
          <a:lstStyle/>
          <a:p>
            <a:r>
              <a:rPr lang="en-CA" sz="3200" b="1" dirty="0">
                <a:latin typeface="+mj-lt"/>
              </a:rPr>
              <a:t>Materials &amp; Activity</a:t>
            </a:r>
            <a:endParaRPr lang="en-CA" dirty="0"/>
          </a:p>
        </p:txBody>
      </p:sp>
      <p:sp>
        <p:nvSpPr>
          <p:cNvPr id="7" name="TextBox 6">
            <a:extLst>
              <a:ext uri="{FF2B5EF4-FFF2-40B4-BE49-F238E27FC236}">
                <a16:creationId xmlns:a16="http://schemas.microsoft.com/office/drawing/2014/main" id="{888087F5-D2FD-E84C-14C1-C307DDAA2DC8}"/>
              </a:ext>
            </a:extLst>
          </p:cNvPr>
          <p:cNvSpPr txBox="1"/>
          <p:nvPr/>
        </p:nvSpPr>
        <p:spPr>
          <a:xfrm>
            <a:off x="510139" y="866273"/>
            <a:ext cx="5120640" cy="646331"/>
          </a:xfrm>
          <a:prstGeom prst="rect">
            <a:avLst/>
          </a:prstGeom>
          <a:noFill/>
        </p:spPr>
        <p:txBody>
          <a:bodyPr wrap="square" rtlCol="0">
            <a:spAutoFit/>
          </a:bodyPr>
          <a:lstStyle/>
          <a:p>
            <a:r>
              <a:rPr lang="en-CA" dirty="0">
                <a:latin typeface="Aptos Light" panose="020B0004020202020204" pitchFamily="34" charset="0"/>
              </a:rPr>
              <a:t>Getting Ready: Materials &amp; Your Choices</a:t>
            </a:r>
            <a:endParaRPr lang="en-CA" dirty="0">
              <a:effectLst/>
              <a:latin typeface="Aptos Light" panose="020B0004020202020204" pitchFamily="34" charset="0"/>
            </a:endParaRPr>
          </a:p>
          <a:p>
            <a:endParaRPr lang="fr-CA" dirty="0">
              <a:latin typeface="Aptos Light" panose="020B0004020202020204" pitchFamily="34" charset="0"/>
            </a:endParaRPr>
          </a:p>
        </p:txBody>
      </p:sp>
      <p:sp>
        <p:nvSpPr>
          <p:cNvPr id="8" name="Rectangle 7">
            <a:extLst>
              <a:ext uri="{FF2B5EF4-FFF2-40B4-BE49-F238E27FC236}">
                <a16:creationId xmlns:a16="http://schemas.microsoft.com/office/drawing/2014/main" id="{8C7C87FD-A447-59A0-E52E-CA3B170CA527}"/>
              </a:ext>
            </a:extLst>
          </p:cNvPr>
          <p:cNvSpPr/>
          <p:nvPr/>
        </p:nvSpPr>
        <p:spPr>
          <a:xfrm>
            <a:off x="0" y="6525087"/>
            <a:ext cx="12192000" cy="332912"/>
          </a:xfrm>
          <a:prstGeom prst="rect">
            <a:avLst/>
          </a:prstGeom>
          <a:solidFill>
            <a:srgbClr val="C7922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a:p>
        </p:txBody>
      </p:sp>
    </p:spTree>
    <p:extLst>
      <p:ext uri="{BB962C8B-B14F-4D97-AF65-F5344CB8AC3E}">
        <p14:creationId xmlns:p14="http://schemas.microsoft.com/office/powerpoint/2010/main" val="24225051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6E46304-C09E-64BD-5698-6393B8229D62}"/>
              </a:ext>
            </a:extLst>
          </p:cNvPr>
          <p:cNvSpPr/>
          <p:nvPr/>
        </p:nvSpPr>
        <p:spPr>
          <a:xfrm>
            <a:off x="0" y="-67377"/>
            <a:ext cx="12192000" cy="6925376"/>
          </a:xfrm>
          <a:prstGeom prst="rect">
            <a:avLst/>
          </a:prstGeom>
          <a:solidFill>
            <a:srgbClr val="C7922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5" name="TextBox 4">
            <a:extLst>
              <a:ext uri="{FF2B5EF4-FFF2-40B4-BE49-F238E27FC236}">
                <a16:creationId xmlns:a16="http://schemas.microsoft.com/office/drawing/2014/main" id="{9926BF8E-03B3-C62A-49D6-30731370D138}"/>
              </a:ext>
            </a:extLst>
          </p:cNvPr>
          <p:cNvSpPr txBox="1"/>
          <p:nvPr/>
        </p:nvSpPr>
        <p:spPr>
          <a:xfrm>
            <a:off x="2783457" y="2489304"/>
            <a:ext cx="6619335" cy="1862048"/>
          </a:xfrm>
          <a:prstGeom prst="rect">
            <a:avLst/>
          </a:prstGeom>
          <a:noFill/>
        </p:spPr>
        <p:txBody>
          <a:bodyPr wrap="square" rtlCol="0">
            <a:spAutoFit/>
          </a:bodyPr>
          <a:lstStyle/>
          <a:p>
            <a:r>
              <a:rPr lang="en-CA" sz="11500" b="1" dirty="0">
                <a:solidFill>
                  <a:schemeClr val="bg1"/>
                </a:solidFill>
                <a:effectLst/>
                <a:latin typeface="+mj-lt"/>
              </a:rPr>
              <a:t>Minds On</a:t>
            </a:r>
            <a:endParaRPr lang="en-CA" sz="6600" dirty="0">
              <a:solidFill>
                <a:schemeClr val="bg1"/>
              </a:solidFill>
              <a:effectLst/>
            </a:endParaRPr>
          </a:p>
        </p:txBody>
      </p:sp>
    </p:spTree>
    <p:extLst>
      <p:ext uri="{BB962C8B-B14F-4D97-AF65-F5344CB8AC3E}">
        <p14:creationId xmlns:p14="http://schemas.microsoft.com/office/powerpoint/2010/main" val="12596123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9B50F404-BDC9-3F22-5845-57FCD7FCE365}"/>
              </a:ext>
            </a:extLst>
          </p:cNvPr>
          <p:cNvSpPr txBox="1"/>
          <p:nvPr/>
        </p:nvSpPr>
        <p:spPr>
          <a:xfrm>
            <a:off x="666270" y="1127071"/>
            <a:ext cx="10332130" cy="769441"/>
          </a:xfrm>
          <a:prstGeom prst="rect">
            <a:avLst/>
          </a:prstGeom>
          <a:noFill/>
        </p:spPr>
        <p:txBody>
          <a:bodyPr wrap="square" rtlCol="0">
            <a:spAutoFit/>
          </a:bodyPr>
          <a:lstStyle/>
          <a:p>
            <a:r>
              <a:rPr lang="en-CA" sz="4400" b="1" dirty="0"/>
              <a:t>Did the glass leak?</a:t>
            </a:r>
          </a:p>
        </p:txBody>
      </p:sp>
      <p:sp>
        <p:nvSpPr>
          <p:cNvPr id="6" name="TextBox 5">
            <a:extLst>
              <a:ext uri="{FF2B5EF4-FFF2-40B4-BE49-F238E27FC236}">
                <a16:creationId xmlns:a16="http://schemas.microsoft.com/office/drawing/2014/main" id="{99E3A621-7841-0E5E-78B8-694D6DD2EBBE}"/>
              </a:ext>
            </a:extLst>
          </p:cNvPr>
          <p:cNvSpPr txBox="1"/>
          <p:nvPr/>
        </p:nvSpPr>
        <p:spPr>
          <a:xfrm>
            <a:off x="639766" y="553916"/>
            <a:ext cx="10332130" cy="769441"/>
          </a:xfrm>
          <a:prstGeom prst="rect">
            <a:avLst/>
          </a:prstGeom>
          <a:noFill/>
        </p:spPr>
        <p:txBody>
          <a:bodyPr wrap="square" rtlCol="0">
            <a:spAutoFit/>
          </a:bodyPr>
          <a:lstStyle/>
          <a:p>
            <a:r>
              <a:rPr lang="en-CA" sz="4400" b="1" dirty="0"/>
              <a:t>Where did this water come from? </a:t>
            </a:r>
          </a:p>
        </p:txBody>
      </p:sp>
      <p:pic>
        <p:nvPicPr>
          <p:cNvPr id="2050" name="Picture 2">
            <a:extLst>
              <a:ext uri="{FF2B5EF4-FFF2-40B4-BE49-F238E27FC236}">
                <a16:creationId xmlns:a16="http://schemas.microsoft.com/office/drawing/2014/main" id="{A3CDBE42-1948-22F3-FF05-AB18D46635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38775" y="2256182"/>
            <a:ext cx="6114451" cy="40750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78420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55990A-7661-C95B-DFF8-C90DA1CEC677}"/>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CD2CAAD3-8D83-8C55-7DEA-3B4F403F8E57}"/>
              </a:ext>
            </a:extLst>
          </p:cNvPr>
          <p:cNvPicPr>
            <a:picLocks noChangeAspect="1" noChangeArrowheads="1"/>
          </p:cNvPicPr>
          <p:nvPr/>
        </p:nvPicPr>
        <p:blipFill>
          <a:blip r:embed="rId3"/>
          <a:srcRect/>
          <a:stretch/>
        </p:blipFill>
        <p:spPr bwMode="auto">
          <a:xfrm>
            <a:off x="9185" y="3546764"/>
            <a:ext cx="4950017" cy="331123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BE9E7D38-664B-CF45-36C2-69CBC20858CF}"/>
              </a:ext>
            </a:extLst>
          </p:cNvPr>
          <p:cNvPicPr>
            <a:picLocks noChangeAspect="1" noChangeArrowheads="1"/>
          </p:cNvPicPr>
          <p:nvPr/>
        </p:nvPicPr>
        <p:blipFill rotWithShape="1">
          <a:blip r:embed="rId4"/>
          <a:srcRect l="15581" t="2735" r="2526" b="1350"/>
          <a:stretch>
            <a:fillRect/>
          </a:stretch>
        </p:blipFill>
        <p:spPr bwMode="auto">
          <a:xfrm>
            <a:off x="-1" y="0"/>
            <a:ext cx="4964979" cy="3263899"/>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28FA4512-F576-130D-8AD8-3D26C3275D82}"/>
              </a:ext>
            </a:extLst>
          </p:cNvPr>
          <p:cNvSpPr/>
          <p:nvPr/>
        </p:nvSpPr>
        <p:spPr>
          <a:xfrm>
            <a:off x="4884187" y="0"/>
            <a:ext cx="314960" cy="6857999"/>
          </a:xfrm>
          <a:prstGeom prst="rect">
            <a:avLst/>
          </a:prstGeom>
          <a:solidFill>
            <a:srgbClr val="C7922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7" name="Rectangle 6">
            <a:extLst>
              <a:ext uri="{FF2B5EF4-FFF2-40B4-BE49-F238E27FC236}">
                <a16:creationId xmlns:a16="http://schemas.microsoft.com/office/drawing/2014/main" id="{1C733520-A53E-8A39-F944-5ACAA501EA87}"/>
              </a:ext>
            </a:extLst>
          </p:cNvPr>
          <p:cNvSpPr/>
          <p:nvPr/>
        </p:nvSpPr>
        <p:spPr>
          <a:xfrm rot="5400000">
            <a:off x="2407456" y="862215"/>
            <a:ext cx="316808" cy="5131723"/>
          </a:xfrm>
          <a:prstGeom prst="rect">
            <a:avLst/>
          </a:prstGeom>
          <a:solidFill>
            <a:srgbClr val="C7922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1" name="TextBox 10">
            <a:extLst>
              <a:ext uri="{FF2B5EF4-FFF2-40B4-BE49-F238E27FC236}">
                <a16:creationId xmlns:a16="http://schemas.microsoft.com/office/drawing/2014/main" id="{09B84775-8EAD-5DE9-0508-9B84811E2B62}"/>
              </a:ext>
            </a:extLst>
          </p:cNvPr>
          <p:cNvSpPr txBox="1"/>
          <p:nvPr/>
        </p:nvSpPr>
        <p:spPr>
          <a:xfrm>
            <a:off x="6134100" y="2298700"/>
            <a:ext cx="4953000" cy="3416320"/>
          </a:xfrm>
          <a:prstGeom prst="rect">
            <a:avLst/>
          </a:prstGeom>
          <a:noFill/>
        </p:spPr>
        <p:txBody>
          <a:bodyPr wrap="square">
            <a:spAutoFit/>
          </a:bodyPr>
          <a:lstStyle/>
          <a:p>
            <a:pPr rtl="0">
              <a:buNone/>
            </a:pPr>
            <a:r>
              <a:rPr lang="en-CA" sz="2400" b="1" i="0" u="none" strike="noStrike" dirty="0">
                <a:solidFill>
                  <a:srgbClr val="000000"/>
                </a:solidFill>
                <a:effectLst/>
                <a:latin typeface="Arial" panose="020B0604020202020204" pitchFamily="34" charset="0"/>
              </a:rPr>
              <a:t>Do you remember the water that evaporated from the puddles and fields and went up into the air as invisible water vapour? What do you think happened to that water vapour?</a:t>
            </a:r>
            <a:endParaRPr lang="en-CA" sz="2400" b="0" dirty="0">
              <a:effectLst/>
            </a:endParaRPr>
          </a:p>
          <a:p>
            <a:pPr>
              <a:buNone/>
            </a:pPr>
            <a:br>
              <a:rPr lang="en-CA" sz="2400" b="0" dirty="0">
                <a:effectLst/>
              </a:rPr>
            </a:br>
            <a:br>
              <a:rPr lang="en-CA" sz="2400" b="0" dirty="0">
                <a:effectLst/>
              </a:rPr>
            </a:br>
            <a:endParaRPr lang="fr-CA" sz="2400" dirty="0"/>
          </a:p>
        </p:txBody>
      </p:sp>
    </p:spTree>
    <p:extLst>
      <p:ext uri="{BB962C8B-B14F-4D97-AF65-F5344CB8AC3E}">
        <p14:creationId xmlns:p14="http://schemas.microsoft.com/office/powerpoint/2010/main" val="42222548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AB1A9B-1B48-135D-FDDB-01852595177F}"/>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2F1ECA8A-9E0F-3561-828B-CC0A81F08C90}"/>
              </a:ext>
            </a:extLst>
          </p:cNvPr>
          <p:cNvSpPr txBox="1"/>
          <p:nvPr/>
        </p:nvSpPr>
        <p:spPr>
          <a:xfrm>
            <a:off x="929935" y="604716"/>
            <a:ext cx="10332130" cy="769441"/>
          </a:xfrm>
          <a:prstGeom prst="rect">
            <a:avLst/>
          </a:prstGeom>
          <a:noFill/>
        </p:spPr>
        <p:txBody>
          <a:bodyPr wrap="square" rtlCol="0">
            <a:spAutoFit/>
          </a:bodyPr>
          <a:lstStyle/>
          <a:p>
            <a:pPr algn="ctr"/>
            <a:r>
              <a:rPr lang="en-CA" sz="4400" b="1" dirty="0"/>
              <a:t>What is Evaporation?</a:t>
            </a:r>
          </a:p>
        </p:txBody>
      </p:sp>
      <p:pic>
        <p:nvPicPr>
          <p:cNvPr id="2" name="Online Media 1" descr="The Water Cycle for Kids | Learn all about the water cycle">
            <a:hlinkClick r:id="" action="ppaction://media"/>
            <a:extLst>
              <a:ext uri="{FF2B5EF4-FFF2-40B4-BE49-F238E27FC236}">
                <a16:creationId xmlns:a16="http://schemas.microsoft.com/office/drawing/2014/main" id="{03D146C2-BD78-F39A-1160-1D004296ED74}"/>
              </a:ext>
            </a:extLst>
          </p:cNvPr>
          <p:cNvPicPr>
            <a:picLocks noRot="1" noChangeAspect="1"/>
          </p:cNvPicPr>
          <p:nvPr>
            <a:videoFile r:link="rId1"/>
          </p:nvPr>
        </p:nvPicPr>
        <p:blipFill>
          <a:blip r:embed="rId4"/>
          <a:stretch>
            <a:fillRect/>
          </a:stretch>
        </p:blipFill>
        <p:spPr>
          <a:xfrm>
            <a:off x="2387151" y="1727200"/>
            <a:ext cx="7417699" cy="4191000"/>
          </a:xfrm>
          <a:prstGeom prst="rect">
            <a:avLst/>
          </a:prstGeom>
        </p:spPr>
      </p:pic>
    </p:spTree>
    <p:extLst>
      <p:ext uri="{BB962C8B-B14F-4D97-AF65-F5344CB8AC3E}">
        <p14:creationId xmlns:p14="http://schemas.microsoft.com/office/powerpoint/2010/main" val="1774486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AB1A9B-1B48-135D-FDDB-01852595177F}"/>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2F1ECA8A-9E0F-3561-828B-CC0A81F08C90}"/>
              </a:ext>
            </a:extLst>
          </p:cNvPr>
          <p:cNvSpPr txBox="1"/>
          <p:nvPr/>
        </p:nvSpPr>
        <p:spPr>
          <a:xfrm>
            <a:off x="587035" y="617416"/>
            <a:ext cx="10332130" cy="1077218"/>
          </a:xfrm>
          <a:prstGeom prst="rect">
            <a:avLst/>
          </a:prstGeom>
          <a:noFill/>
        </p:spPr>
        <p:txBody>
          <a:bodyPr wrap="square" rtlCol="0">
            <a:spAutoFit/>
          </a:bodyPr>
          <a:lstStyle/>
          <a:p>
            <a:r>
              <a:rPr lang="en-CA" sz="3200" b="1" dirty="0">
                <a:latin typeface="+mj-lt"/>
              </a:rPr>
              <a:t>Why</a:t>
            </a:r>
            <a:r>
              <a:rPr lang="en-CA" sz="3200" dirty="0">
                <a:latin typeface="+mj-lt"/>
              </a:rPr>
              <a:t> are </a:t>
            </a:r>
            <a:r>
              <a:rPr lang="en-CA" sz="3200" b="1" dirty="0">
                <a:latin typeface="+mj-lt"/>
              </a:rPr>
              <a:t>clouds</a:t>
            </a:r>
            <a:r>
              <a:rPr lang="en-CA" sz="3200" dirty="0">
                <a:latin typeface="+mj-lt"/>
              </a:rPr>
              <a:t> important for grain farmers? </a:t>
            </a:r>
            <a:br>
              <a:rPr lang="en-CA" sz="3200" dirty="0">
                <a:latin typeface="+mj-lt"/>
              </a:rPr>
            </a:br>
            <a:r>
              <a:rPr lang="en-CA" sz="3200" dirty="0">
                <a:latin typeface="+mj-lt"/>
              </a:rPr>
              <a:t>What do they </a:t>
            </a:r>
            <a:r>
              <a:rPr lang="en-CA" sz="3200" b="1" dirty="0">
                <a:latin typeface="+mj-lt"/>
              </a:rPr>
              <a:t>hope comes </a:t>
            </a:r>
            <a:r>
              <a:rPr lang="en-CA" sz="3200" dirty="0">
                <a:latin typeface="+mj-lt"/>
              </a:rPr>
              <a:t>from the </a:t>
            </a:r>
            <a:r>
              <a:rPr lang="en-CA" sz="3200" b="1" dirty="0">
                <a:latin typeface="+mj-lt"/>
              </a:rPr>
              <a:t>clouds</a:t>
            </a:r>
            <a:r>
              <a:rPr lang="en-CA" sz="3200" dirty="0">
                <a:latin typeface="+mj-lt"/>
              </a:rPr>
              <a:t>?</a:t>
            </a:r>
            <a:endParaRPr lang="en-CA" sz="6600" b="1" dirty="0">
              <a:latin typeface="+mj-lt"/>
            </a:endParaRPr>
          </a:p>
        </p:txBody>
      </p:sp>
      <p:pic>
        <p:nvPicPr>
          <p:cNvPr id="5122" name="Picture 2">
            <a:extLst>
              <a:ext uri="{FF2B5EF4-FFF2-40B4-BE49-F238E27FC236}">
                <a16:creationId xmlns:a16="http://schemas.microsoft.com/office/drawing/2014/main" id="{93A9DD63-C5A8-0758-AF93-87D6316DF2E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6414" y="2273300"/>
            <a:ext cx="5507149" cy="367030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a:extLst>
              <a:ext uri="{FF2B5EF4-FFF2-40B4-BE49-F238E27FC236}">
                <a16:creationId xmlns:a16="http://schemas.microsoft.com/office/drawing/2014/main" id="{923344B6-80D0-CBE1-B1AF-C3EBD41F2C9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70448" y="2273300"/>
            <a:ext cx="5507149" cy="3670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71919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71FF0DB862C874C888C0E1734DDDC4B" ma:contentTypeVersion="19" ma:contentTypeDescription="Create a new document." ma:contentTypeScope="" ma:versionID="a3a8b2b7b80222121c74456a30c0cbd1">
  <xsd:schema xmlns:xsd="http://www.w3.org/2001/XMLSchema" xmlns:xs="http://www.w3.org/2001/XMLSchema" xmlns:p="http://schemas.microsoft.com/office/2006/metadata/properties" xmlns:ns2="3d4b185b-54cc-4c52-8b41-8909371bee30" xmlns:ns3="80d4bbd9-86ba-404d-be0b-6c1bcd9c841d" targetNamespace="http://schemas.microsoft.com/office/2006/metadata/properties" ma:root="true" ma:fieldsID="9d31c4e50fce01555680ac888e984a83" ns2:_="" ns3:_="">
    <xsd:import namespace="3d4b185b-54cc-4c52-8b41-8909371bee30"/>
    <xsd:import namespace="80d4bbd9-86ba-404d-be0b-6c1bcd9c841d"/>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Location" minOccurs="0"/>
                <xsd:element ref="ns2:MediaServiceBillingMetadata" minOccurs="0"/>
                <xsd:element ref="ns2:i726d0a2922a47f1a3a052d63edc478c"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d4b185b-54cc-4c52-8b41-8909371bee3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default="" ma:fieldId="{5cf76f15-5ced-4ddc-b409-7134ff3c332f}" ma:taxonomyMulti="true" ma:sspId="d9125848-247a-42fb-a483-1fad23fe1c62"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hidden="true" ma:internalName="MediaServiceOCR" ma:readOnly="true">
      <xsd:simpleType>
        <xsd:restriction base="dms:Note"/>
      </xsd:simpleType>
    </xsd:element>
    <xsd:element name="MediaServiceLocation" ma:index="20" nillable="true" ma:displayName="Location" ma:description="" ma:hidden="true" ma:indexed="true" ma:internalName="MediaServiceLocation" ma:readOnly="true">
      <xsd:simpleType>
        <xsd:restriction base="dms:Text"/>
      </xsd:simpleType>
    </xsd:element>
    <xsd:element name="MediaServiceBillingMetadata" ma:index="21" nillable="true" ma:displayName="MediaServiceBillingMetadata" ma:hidden="true" ma:internalName="MediaServiceBillingMetadata" ma:readOnly="true">
      <xsd:simpleType>
        <xsd:restriction base="dms:Note"/>
      </xsd:simpleType>
    </xsd:element>
    <xsd:element name="i726d0a2922a47f1a3a052d63edc478c" ma:index="23" nillable="true" ma:taxonomy="true" ma:internalName="i726d0a2922a47f1a3a052d63edc478c" ma:taxonomyFieldName="Metadata" ma:displayName="Metadata" ma:default="" ma:fieldId="{2726d0a2-922a-47f1-a3a0-52d63edc478c}" ma:taxonomyMulti="true" ma:sspId="d9125848-247a-42fb-a483-1fad23fe1c62" ma:termSetId="2992db4c-e898-4d15-9e71-a9ae74389ecb"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80d4bbd9-86ba-404d-be0b-6c1bcd9c841d"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fac21ed9-63e5-43d2-8ce4-9fecfefe7747}" ma:internalName="TaxCatchAll" ma:readOnly="false" ma:showField="CatchAllData" ma:web="80d4bbd9-86ba-404d-be0b-6c1bcd9c841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80d4bbd9-86ba-404d-be0b-6c1bcd9c841d" xsi:nil="true"/>
    <i726d0a2922a47f1a3a052d63edc478c xmlns="3d4b185b-54cc-4c52-8b41-8909371bee30">
      <Terms xmlns="http://schemas.microsoft.com/office/infopath/2007/PartnerControls"/>
    </i726d0a2922a47f1a3a052d63edc478c>
    <lcf76f155ced4ddcb4097134ff3c332f xmlns="3d4b185b-54cc-4c52-8b41-8909371bee30">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3506D2C-4C06-47D8-B2E0-73B5B149E1E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d4b185b-54cc-4c52-8b41-8909371bee30"/>
    <ds:schemaRef ds:uri="80d4bbd9-86ba-404d-be0b-6c1bcd9c841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3A81941-A4DA-4C26-A7E9-4034A44A2810}">
  <ds:schemaRefs>
    <ds:schemaRef ds:uri="http://schemas.microsoft.com/office/2006/metadata/properties"/>
    <ds:schemaRef ds:uri="http://schemas.microsoft.com/office/infopath/2007/PartnerControls"/>
    <ds:schemaRef ds:uri="80d4bbd9-86ba-404d-be0b-6c1bcd9c841d"/>
    <ds:schemaRef ds:uri="3d4b185b-54cc-4c52-8b41-8909371bee30"/>
  </ds:schemaRefs>
</ds:datastoreItem>
</file>

<file path=customXml/itemProps3.xml><?xml version="1.0" encoding="utf-8"?>
<ds:datastoreItem xmlns:ds="http://schemas.openxmlformats.org/officeDocument/2006/customXml" ds:itemID="{F8E01DF8-C767-4D87-A8B7-6802F949A17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1985</TotalTime>
  <Words>3345</Words>
  <Application>Microsoft Office PowerPoint</Application>
  <PresentationFormat>Widescreen</PresentationFormat>
  <Paragraphs>271</Paragraphs>
  <Slides>25</Slides>
  <Notes>25</Notes>
  <HiddenSlides>0</HiddenSlides>
  <MMClips>2</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Aptos</vt:lpstr>
      <vt:lpstr>Aptos Display</vt:lpstr>
      <vt:lpstr>Aptos Light</vt: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Nicole Koopstra</dc:creator>
  <cp:lastModifiedBy>Brianne Curtis</cp:lastModifiedBy>
  <cp:revision>56</cp:revision>
  <dcterms:created xsi:type="dcterms:W3CDTF">2025-12-11T18:33:14Z</dcterms:created>
  <dcterms:modified xsi:type="dcterms:W3CDTF">2026-01-05T16:25:33Z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0x010100171FF0DB862C874C888C0E1734DDDC4B</vt:lpwstr>
  </property>
  <property fmtid="{D5CDD505-2E9C-101B-9397-08002B2CF9AE}" pid="3" name="Metadata">
    <vt:lpwstr/>
  </property>
  <property fmtid="{D5CDD505-2E9C-101B-9397-08002B2CF9AE}" pid="4" name="MediaServiceImageTags">
    <vt:lpwstr/>
  </property>
</Properties>
</file>